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83" r:id="rId2"/>
    <p:sldId id="692" r:id="rId3"/>
    <p:sldId id="693" r:id="rId4"/>
    <p:sldId id="631" r:id="rId5"/>
    <p:sldId id="632" r:id="rId6"/>
    <p:sldId id="633" r:id="rId7"/>
    <p:sldId id="634" r:id="rId8"/>
    <p:sldId id="635" r:id="rId9"/>
    <p:sldId id="636" r:id="rId10"/>
    <p:sldId id="637" r:id="rId11"/>
    <p:sldId id="638" r:id="rId12"/>
    <p:sldId id="639" r:id="rId13"/>
    <p:sldId id="640" r:id="rId14"/>
    <p:sldId id="641" r:id="rId15"/>
    <p:sldId id="642" r:id="rId16"/>
    <p:sldId id="643" r:id="rId17"/>
    <p:sldId id="644" r:id="rId18"/>
    <p:sldId id="647" r:id="rId19"/>
    <p:sldId id="646" r:id="rId20"/>
    <p:sldId id="653" r:id="rId21"/>
    <p:sldId id="654" r:id="rId22"/>
    <p:sldId id="667" r:id="rId23"/>
    <p:sldId id="674" r:id="rId24"/>
    <p:sldId id="680" r:id="rId25"/>
    <p:sldId id="687" r:id="rId26"/>
    <p:sldId id="688" r:id="rId27"/>
    <p:sldId id="691" r:id="rId28"/>
    <p:sldId id="690" r:id="rId29"/>
    <p:sldId id="689" r:id="rId30"/>
  </p:sldIdLst>
  <p:sldSz cx="10693400" cy="7561263"/>
  <p:notesSz cx="6805613" cy="9944100"/>
  <p:defaultTextStyle>
    <a:defPPr>
      <a:defRPr lang="ru-RU"/>
    </a:defPPr>
    <a:lvl1pPr marL="0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19417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38830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58248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77664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597076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16491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35911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55324" algn="l" defTabSz="103883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BDC1"/>
    <a:srgbClr val="BBCACD"/>
    <a:srgbClr val="657375"/>
    <a:srgbClr val="66868C"/>
    <a:srgbClr val="000099"/>
    <a:srgbClr val="000066"/>
    <a:srgbClr val="F9F9F9"/>
    <a:srgbClr val="DBE3E5"/>
    <a:srgbClr val="EEF1F2"/>
    <a:srgbClr val="4AA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47" autoAdjust="0"/>
    <p:restoredTop sz="75133" autoAdjust="0"/>
  </p:normalViewPr>
  <p:slideViewPr>
    <p:cSldViewPr>
      <p:cViewPr varScale="1">
        <p:scale>
          <a:sx n="49" d="100"/>
          <a:sy n="49" d="100"/>
        </p:scale>
        <p:origin x="-1386" y="-102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38" y="-7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6487AD35-7725-4CDB-B3BC-076A4DE9AE10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EAE7C166-CE35-4596-8941-0FAE4C7618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4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988BA94F-6F0C-4622-A628-59D2FD625E40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746125"/>
            <a:ext cx="52752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36" tIns="46168" rIns="92336" bIns="4616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2336" tIns="46168" rIns="92336" bIns="4616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A573135F-DFD3-44D4-BC51-3AF0C8B69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5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9417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8830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8248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7664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7076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16491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35911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55324" algn="l" defTabSz="10388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5175" y="746125"/>
            <a:ext cx="527526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3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789C0DAE-FF89-40FF-9227-45BF66CD80F3}" type="slidenum">
              <a:rPr lang="ru-RU" sz="1200">
                <a:latin typeface="Times New Roman" pitchFamily="18" charset="0"/>
              </a:rPr>
              <a:pPr algn="r"/>
              <a:t>12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FB46A7E0-5157-4108-AFDC-2861C28A63E7}" type="slidenum">
              <a:rPr lang="ru-RU" sz="1200">
                <a:latin typeface="Times New Roman" pitchFamily="18" charset="0"/>
              </a:rPr>
              <a:pPr algn="r"/>
              <a:t>13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51A68723-AFCC-4BAB-8585-99AD968B439F}" type="slidenum">
              <a:rPr lang="ru-RU" sz="1200">
                <a:latin typeface="Times New Roman" pitchFamily="18" charset="0"/>
              </a:rPr>
              <a:pPr algn="r"/>
              <a:t>14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C313C5F5-1A32-4B80-B179-C88B36B30D7A}" type="slidenum">
              <a:rPr lang="ru-RU" sz="1200">
                <a:latin typeface="Times New Roman" pitchFamily="18" charset="0"/>
              </a:rPr>
              <a:pPr algn="r"/>
              <a:t>15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79" tIns="44739" rIns="89479" bIns="44739" anchor="b"/>
          <a:lstStyle/>
          <a:p>
            <a:pPr algn="r"/>
            <a:fld id="{582E13F0-82C3-435A-82BC-BEA0129FC23B}" type="slidenum">
              <a:rPr lang="ru-RU" altLang="ru-RU" sz="1200">
                <a:latin typeface="Times New Roman" pitchFamily="18" charset="0"/>
              </a:rPr>
              <a:pPr algn="r"/>
              <a:t>16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159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B0F8A0-F81B-4619-90FB-DC6BF25B8F6C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EF9CBF-7A96-41A5-A2D8-9C3469B393D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метки 1"/>
          <p:cNvSpPr>
            <a:spLocks noGrp="1"/>
          </p:cNvSpPr>
          <p:nvPr>
            <p:ph type="body"/>
          </p:nvPr>
        </p:nvSpPr>
        <p:spPr bwMode="auto">
          <a:xfrm>
            <a:off x="681208" y="662301"/>
            <a:ext cx="7031605" cy="5807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метки 1"/>
          <p:cNvSpPr>
            <a:spLocks noGrp="1"/>
          </p:cNvSpPr>
          <p:nvPr>
            <p:ph type="body"/>
          </p:nvPr>
        </p:nvSpPr>
        <p:spPr bwMode="auto">
          <a:xfrm>
            <a:off x="681208" y="662301"/>
            <a:ext cx="7031605" cy="5807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904C5D52-864C-4D3C-BCCF-62AE238DDF5C}" type="slidenum">
              <a:rPr lang="ru-RU" sz="1200">
                <a:latin typeface="Times New Roman" pitchFamily="18" charset="0"/>
              </a:rPr>
              <a:pPr algn="r"/>
              <a:t>4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9092" name="Номер слайда 3"/>
          <p:cNvSpPr txBox="1">
            <a:spLocks noGrp="1"/>
          </p:cNvSpPr>
          <p:nvPr/>
        </p:nvSpPr>
        <p:spPr bwMode="auto">
          <a:xfrm>
            <a:off x="3854793" y="9444976"/>
            <a:ext cx="2949207" cy="4975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09" tIns="45405" rIns="90809" bIns="45405" anchor="b"/>
          <a:lstStyle/>
          <a:p>
            <a:pPr algn="r">
              <a:defRPr/>
            </a:pPr>
            <a:fld id="{8E6BAF15-85F4-4DEC-BE00-BA7BF924C86B}" type="slidenum">
              <a:rPr lang="ru-RU" sz="1200">
                <a:cs typeface="+mn-cs"/>
              </a:rPr>
              <a:pPr algn="r">
                <a:defRPr/>
              </a:pPr>
              <a:t>25</a:t>
            </a:fld>
            <a:endParaRPr lang="ru-RU" sz="120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91197-A308-4313-BA70-ED5D646927A1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4269" y="745807"/>
            <a:ext cx="4537075" cy="37290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3449"/>
            <a:ext cx="5444490" cy="4474845"/>
          </a:xfrm>
          <a:noFill/>
          <a:ln/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ru-RU" sz="800" smtClean="0"/>
              <a:t>	</a:t>
            </a:r>
            <a:endParaRPr lang="ru-RU" sz="8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5731DD-15E5-49F7-A4D9-BE664222562E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63993CB7-8D67-445D-83D1-A6C229FDADB3}" type="slidenum">
              <a:rPr lang="ru-RU" sz="1200">
                <a:latin typeface="Times New Roman" pitchFamily="18" charset="0"/>
              </a:rPr>
              <a:pPr algn="r"/>
              <a:t>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8006FC5A-B0C3-4F6C-9CA5-D83065096F89}" type="slidenum">
              <a:rPr lang="ru-RU" sz="1200">
                <a:latin typeface="Times New Roman" pitchFamily="18" charset="0"/>
              </a:rPr>
              <a:pPr algn="r"/>
              <a:t>6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Сам учитель носитель </a:t>
            </a:r>
            <a:r>
              <a:rPr lang="ru-RU" dirty="0" err="1" smtClean="0"/>
              <a:t>ц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5D89613D-0238-4247-BDD4-86A146B8FDE7}" type="slidenum">
              <a:rPr lang="ru-RU" sz="1200">
                <a:latin typeface="Times New Roman" pitchFamily="18" charset="0"/>
              </a:rPr>
              <a:pPr algn="r"/>
              <a:t>7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Осваивают законы </a:t>
            </a:r>
            <a:r>
              <a:rPr lang="ru-RU" dirty="0" err="1" smtClean="0"/>
              <a:t>гр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53862FFD-E607-4B29-AFE2-5733DB9B7C92}" type="slidenum">
              <a:rPr lang="ru-RU" sz="1200">
                <a:latin typeface="Times New Roman" pitchFamily="18" charset="0"/>
              </a:rPr>
              <a:pPr algn="r"/>
              <a:t>8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D6F17EAC-0653-4C44-AE48-8182A0BA22A0}" type="slidenum">
              <a:rPr lang="ru-RU" sz="1200">
                <a:latin typeface="Times New Roman" pitchFamily="18" charset="0"/>
              </a:rPr>
              <a:pPr algn="r"/>
              <a:t>9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Тесные связи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B39AF566-42AD-4BA8-8590-508E7773EB5F}" type="slidenum">
              <a:rPr lang="ru-RU" sz="1200">
                <a:latin typeface="Times New Roman" pitchFamily="18" charset="0"/>
              </a:rPr>
              <a:pPr algn="r"/>
              <a:t>10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56407" y="9446575"/>
            <a:ext cx="2949206" cy="4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01" tIns="45050" rIns="90101" bIns="45050" anchor="b"/>
          <a:lstStyle/>
          <a:p>
            <a:pPr algn="r"/>
            <a:fld id="{1E183412-7DEE-4EC4-92CB-F63EE24FD2F4}" type="slidenum">
              <a:rPr lang="ru-RU" sz="1200">
                <a:latin typeface="Times New Roman" pitchFamily="18" charset="0"/>
              </a:rPr>
              <a:pPr algn="r"/>
              <a:t>11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gi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gi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326"/>
            <a:ext cx="10693400" cy="7944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9" y="-2766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9" y="258715"/>
            <a:ext cx="1254861" cy="857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5" y="462981"/>
            <a:ext cx="577434" cy="6453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5" y="36517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522288" y="755671"/>
            <a:ext cx="1066800" cy="384175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Искусство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" name="Рисунок 4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9" y="36515"/>
            <a:ext cx="936624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4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0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24"/>
          <p:cNvPicPr>
            <a:picLocks noChangeAspect="1"/>
          </p:cNvPicPr>
          <p:nvPr userDrawn="1"/>
        </p:nvPicPr>
        <p:blipFill>
          <a:blip r:embed="rId6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6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24"/>
          <p:cNvPicPr>
            <a:picLocks noChangeAspect="1"/>
          </p:cNvPicPr>
          <p:nvPr userDrawn="1"/>
        </p:nvPicPr>
        <p:blipFill>
          <a:blip r:embed="rId4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3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35" y="36517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 userDrawn="1"/>
        </p:nvSpPr>
        <p:spPr>
          <a:xfrm>
            <a:off x="522288" y="828675"/>
            <a:ext cx="1066800" cy="215900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ОРКСЭ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5" name="Picture 2" descr="C:\Users\ekruglova\AppData\Local\Microsoft\Windows\Temporary Internet Files\Content.Outlook\HS1E3XV8\islam_u478787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751" y="107955"/>
            <a:ext cx="5762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4"/>
          <p:cNvPicPr>
            <a:picLocks noChangeAspect="1"/>
          </p:cNvPicPr>
          <p:nvPr userDrawn="1"/>
        </p:nvPicPr>
        <p:blipFill>
          <a:blip r:embed="rId4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35" y="36517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522288" y="828675"/>
            <a:ext cx="1066800" cy="215900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Физкультура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1" name="Рисунок 25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601" y="36517"/>
            <a:ext cx="6492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5" y="36517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522288" y="755671"/>
            <a:ext cx="1066800" cy="384175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Искусство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" name="Рисунок 4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9" y="36515"/>
            <a:ext cx="936624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/>
          <p:nvPr userDrawn="1"/>
        </p:nvGrpSpPr>
        <p:grpSpPr>
          <a:xfrm>
            <a:off x="9586936" y="220984"/>
            <a:ext cx="1106487" cy="535311"/>
            <a:chOff x="9586913" y="190004"/>
            <a:chExt cx="1106487" cy="535310"/>
          </a:xfrm>
        </p:grpSpPr>
        <p:pic>
          <p:nvPicPr>
            <p:cNvPr id="14" name="Рисунок 48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56775" y="190004"/>
              <a:ext cx="3429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46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86913" y="252239"/>
              <a:ext cx="1106487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Рисунок 24"/>
          <p:cNvPicPr>
            <a:picLocks noChangeAspect="1"/>
          </p:cNvPicPr>
          <p:nvPr userDrawn="1"/>
        </p:nvPicPr>
        <p:blipFill>
          <a:blip r:embed="rId6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5" y="36517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522288" y="755671"/>
            <a:ext cx="1066800" cy="384175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Искусство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" name="Рисунок 4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9" y="36515"/>
            <a:ext cx="936624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/>
          <p:nvPr userDrawn="1"/>
        </p:nvGrpSpPr>
        <p:grpSpPr>
          <a:xfrm>
            <a:off x="9586936" y="214958"/>
            <a:ext cx="1106487" cy="541337"/>
            <a:chOff x="9586913" y="71438"/>
            <a:chExt cx="1106487" cy="541337"/>
          </a:xfrm>
        </p:grpSpPr>
        <p:pic>
          <p:nvPicPr>
            <p:cNvPr id="11" name="Рисунок 47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86913" y="161925"/>
              <a:ext cx="1106487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48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56775" y="71438"/>
              <a:ext cx="3429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Рисунок 24"/>
          <p:cNvPicPr>
            <a:picLocks noChangeAspect="1"/>
          </p:cNvPicPr>
          <p:nvPr userDrawn="1"/>
        </p:nvPicPr>
        <p:blipFill>
          <a:blip r:embed="rId6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35" y="36517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4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210" y="107950"/>
            <a:ext cx="6953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522288" y="828675"/>
            <a:ext cx="1066800" cy="215900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Музыка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6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1" y="-34466"/>
            <a:ext cx="1152128" cy="136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562" tIns="35853" rIns="107562" bIns="3585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1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7309049"/>
            <a:ext cx="10693400" cy="2522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681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1" y="-34466"/>
            <a:ext cx="1152128" cy="136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562" tIns="35853" rIns="107562" bIns="3585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1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1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22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1" y="-34466"/>
            <a:ext cx="1152128" cy="136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562" tIns="35853" rIns="107562" bIns="3585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1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1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1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100" b="0" cap="all" baseline="0" dirty="0">
              <a:solidFill>
                <a:schemeClr val="bg1">
                  <a:lumMod val="9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40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119262"/>
            <a:ext cx="3816423" cy="10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562" tIns="35853" rIns="107562" bIns="3585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58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7309049"/>
            <a:ext cx="10693400" cy="2522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5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140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119262"/>
            <a:ext cx="3816423" cy="10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562" tIns="35853" rIns="107562" bIns="3585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58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96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119262"/>
            <a:ext cx="3816423" cy="10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562" tIns="35853" rIns="107562" bIns="3585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9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1" cy="771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72" tIns="45537" rIns="91072" bIns="45537"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58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73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37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94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38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8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7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97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164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35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55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417" indent="0">
              <a:buNone/>
              <a:defRPr sz="2300" b="1"/>
            </a:lvl2pPr>
            <a:lvl3pPr marL="1038830" indent="0">
              <a:buNone/>
              <a:defRPr sz="2100" b="1"/>
            </a:lvl3pPr>
            <a:lvl4pPr marL="1558248" indent="0">
              <a:buNone/>
              <a:defRPr sz="1800" b="1"/>
            </a:lvl4pPr>
            <a:lvl5pPr marL="2077664" indent="0">
              <a:buNone/>
              <a:defRPr sz="1800" b="1"/>
            </a:lvl5pPr>
            <a:lvl6pPr marL="2597076" indent="0">
              <a:buNone/>
              <a:defRPr sz="1800" b="1"/>
            </a:lvl6pPr>
            <a:lvl7pPr marL="3116491" indent="0">
              <a:buNone/>
              <a:defRPr sz="1800" b="1"/>
            </a:lvl7pPr>
            <a:lvl8pPr marL="3635911" indent="0">
              <a:buNone/>
              <a:defRPr sz="1800" b="1"/>
            </a:lvl8pPr>
            <a:lvl9pPr marL="41553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26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417" indent="0">
              <a:buNone/>
              <a:defRPr sz="2300" b="1"/>
            </a:lvl2pPr>
            <a:lvl3pPr marL="1038830" indent="0">
              <a:buNone/>
              <a:defRPr sz="2100" b="1"/>
            </a:lvl3pPr>
            <a:lvl4pPr marL="1558248" indent="0">
              <a:buNone/>
              <a:defRPr sz="1800" b="1"/>
            </a:lvl4pPr>
            <a:lvl5pPr marL="2077664" indent="0">
              <a:buNone/>
              <a:defRPr sz="1800" b="1"/>
            </a:lvl5pPr>
            <a:lvl6pPr marL="2597076" indent="0">
              <a:buNone/>
              <a:defRPr sz="1800" b="1"/>
            </a:lvl6pPr>
            <a:lvl7pPr marL="3116491" indent="0">
              <a:buNone/>
              <a:defRPr sz="1800" b="1"/>
            </a:lvl7pPr>
            <a:lvl8pPr marL="3635911" indent="0">
              <a:buNone/>
              <a:defRPr sz="1800" b="1"/>
            </a:lvl8pPr>
            <a:lvl9pPr marL="41553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26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97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97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9417" indent="0">
              <a:buNone/>
              <a:defRPr sz="1400"/>
            </a:lvl2pPr>
            <a:lvl3pPr marL="1038830" indent="0">
              <a:buNone/>
              <a:defRPr sz="1100"/>
            </a:lvl3pPr>
            <a:lvl4pPr marL="1558248" indent="0">
              <a:buNone/>
              <a:defRPr sz="1000"/>
            </a:lvl4pPr>
            <a:lvl5pPr marL="2077664" indent="0">
              <a:buNone/>
              <a:defRPr sz="1000"/>
            </a:lvl5pPr>
            <a:lvl6pPr marL="2597076" indent="0">
              <a:buNone/>
              <a:defRPr sz="1000"/>
            </a:lvl6pPr>
            <a:lvl7pPr marL="3116491" indent="0">
              <a:buNone/>
              <a:defRPr sz="1000"/>
            </a:lvl7pPr>
            <a:lvl8pPr marL="3635911" indent="0">
              <a:buNone/>
              <a:defRPr sz="1000"/>
            </a:lvl8pPr>
            <a:lvl9pPr marL="41553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19417" indent="0">
              <a:buNone/>
              <a:defRPr sz="3200"/>
            </a:lvl2pPr>
            <a:lvl3pPr marL="1038830" indent="0">
              <a:buNone/>
              <a:defRPr sz="2700"/>
            </a:lvl3pPr>
            <a:lvl4pPr marL="1558248" indent="0">
              <a:buNone/>
              <a:defRPr sz="2300"/>
            </a:lvl4pPr>
            <a:lvl5pPr marL="2077664" indent="0">
              <a:buNone/>
              <a:defRPr sz="2300"/>
            </a:lvl5pPr>
            <a:lvl6pPr marL="2597076" indent="0">
              <a:buNone/>
              <a:defRPr sz="2300"/>
            </a:lvl6pPr>
            <a:lvl7pPr marL="3116491" indent="0">
              <a:buNone/>
              <a:defRPr sz="2300"/>
            </a:lvl7pPr>
            <a:lvl8pPr marL="3635911" indent="0">
              <a:buNone/>
              <a:defRPr sz="2300"/>
            </a:lvl8pPr>
            <a:lvl9pPr marL="41553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9417" indent="0">
              <a:buNone/>
              <a:defRPr sz="1400"/>
            </a:lvl2pPr>
            <a:lvl3pPr marL="1038830" indent="0">
              <a:buNone/>
              <a:defRPr sz="1100"/>
            </a:lvl3pPr>
            <a:lvl4pPr marL="1558248" indent="0">
              <a:buNone/>
              <a:defRPr sz="1000"/>
            </a:lvl4pPr>
            <a:lvl5pPr marL="2077664" indent="0">
              <a:buNone/>
              <a:defRPr sz="1000"/>
            </a:lvl5pPr>
            <a:lvl6pPr marL="2597076" indent="0">
              <a:buNone/>
              <a:defRPr sz="1000"/>
            </a:lvl6pPr>
            <a:lvl7pPr marL="3116491" indent="0">
              <a:buNone/>
              <a:defRPr sz="1000"/>
            </a:lvl7pPr>
            <a:lvl8pPr marL="3635911" indent="0">
              <a:buNone/>
              <a:defRPr sz="1000"/>
            </a:lvl8pPr>
            <a:lvl9pPr marL="41553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" y="6803305"/>
            <a:ext cx="10693401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35" y="107952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363" y="193676"/>
            <a:ext cx="717550" cy="56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450872" y="828304"/>
            <a:ext cx="1439863" cy="288924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Информатика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6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7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Ш.  УМК &quot;Перспектива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326"/>
            <a:ext cx="10693400" cy="79441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9" y="-2766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9" y="252244"/>
            <a:ext cx="1254861" cy="8234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5" y="462981"/>
            <a:ext cx="577434" cy="6453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5" name="Скругленный прямоугольник 7"/>
          <p:cNvSpPr/>
          <p:nvPr/>
        </p:nvSpPr>
        <p:spPr>
          <a:xfrm>
            <a:off x="74260" y="77016"/>
            <a:ext cx="10541168" cy="737923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117" y="588098"/>
            <a:ext cx="9000278" cy="12602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91117" y="2100351"/>
            <a:ext cx="9000278" cy="4452744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891119" y="7046677"/>
            <a:ext cx="2406015" cy="50408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20917" y="7060679"/>
            <a:ext cx="3386243" cy="50408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20050" y="7057179"/>
            <a:ext cx="1871345" cy="50408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040A7-E2FE-4689-9354-E0266A5DE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/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74260" y="77016"/>
            <a:ext cx="10541168" cy="737923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34670" y="175029"/>
            <a:ext cx="9624060" cy="138798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4670" y="1764295"/>
            <a:ext cx="4722918" cy="241365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435812" y="1764295"/>
            <a:ext cx="4722918" cy="241365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34670" y="4345976"/>
            <a:ext cx="4722918" cy="24136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5812" y="4345976"/>
            <a:ext cx="4722918" cy="24136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4BEF3-2D4A-4CF8-B96B-2F77E72F3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НШ.  УМК &quot;Перспектива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45" y="68262"/>
            <a:ext cx="1388657" cy="53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8"/>
          <p:cNvGrpSpPr>
            <a:grpSpLocks/>
          </p:cNvGrpSpPr>
          <p:nvPr userDrawn="1"/>
        </p:nvGrpSpPr>
        <p:grpSpPr bwMode="auto">
          <a:xfrm>
            <a:off x="4" y="843647"/>
            <a:ext cx="547666" cy="6717622"/>
            <a:chOff x="0" y="764704"/>
            <a:chExt cx="467544" cy="6093296"/>
          </a:xfrm>
        </p:grpSpPr>
        <p:cxnSp>
          <p:nvCxnSpPr>
            <p:cNvPr id="4" name="Прямая соединительная линия 9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10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6" descr="sun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3151"/>
            <a:ext cx="504966" cy="476080"/>
          </a:xfrm>
          <a:prstGeom prst="rect">
            <a:avLst/>
          </a:prstGeom>
          <a:ln>
            <a:noFill/>
          </a:ln>
          <a:effectLst>
            <a:outerShdw blurRad="50800" dist="25400" dir="2700000" algn="tl" rotWithShape="0">
              <a:srgbClr val="333333">
                <a:alpha val="25000"/>
              </a:srgbClr>
            </a:outerShdw>
          </a:effectLst>
        </p:spPr>
      </p:pic>
      <p:sp>
        <p:nvSpPr>
          <p:cNvPr id="7" name="TextBox 13"/>
          <p:cNvSpPr txBox="1"/>
          <p:nvPr userDrawn="1"/>
        </p:nvSpPr>
        <p:spPr>
          <a:xfrm rot="16200000">
            <a:off x="-2857971" y="4163376"/>
            <a:ext cx="6209788" cy="428232"/>
          </a:xfrm>
          <a:prstGeom prst="rect">
            <a:avLst/>
          </a:prstGeom>
          <a:noFill/>
        </p:spPr>
        <p:txBody>
          <a:bodyPr wrap="none" lIns="104050" tIns="52025" rIns="104050" bIns="5202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Начальная школа. </a:t>
            </a:r>
            <a:r>
              <a:rPr lang="ru-RU" b="1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УМК</a:t>
            </a:r>
            <a:r>
              <a:rPr lang="ru-RU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b="1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«Перспектива»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714750" y="6955678"/>
            <a:ext cx="2495127" cy="4025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DB1C4-46A0-4C7F-90D4-A16AFAC971C7}" type="datetime1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10052910" y="7099202"/>
            <a:ext cx="556948" cy="402567"/>
          </a:xfrm>
        </p:spPr>
        <p:txBody>
          <a:bodyPr/>
          <a:lstStyle>
            <a:lvl1pPr algn="ctr">
              <a:defRPr sz="2100"/>
            </a:lvl1pPr>
          </a:lstStyle>
          <a:p>
            <a:pPr>
              <a:defRPr/>
            </a:pPr>
            <a:fld id="{A873037C-EF1C-41ED-AA5F-54A1350439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НШ.  УМК &quot;Перспектива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45" y="68262"/>
            <a:ext cx="1388657" cy="53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8"/>
          <p:cNvGrpSpPr>
            <a:grpSpLocks/>
          </p:cNvGrpSpPr>
          <p:nvPr userDrawn="1"/>
        </p:nvGrpSpPr>
        <p:grpSpPr bwMode="auto">
          <a:xfrm>
            <a:off x="4" y="843647"/>
            <a:ext cx="547666" cy="6717622"/>
            <a:chOff x="0" y="764704"/>
            <a:chExt cx="467544" cy="6093296"/>
          </a:xfrm>
        </p:grpSpPr>
        <p:cxnSp>
          <p:nvCxnSpPr>
            <p:cNvPr id="4" name="Прямая соединительная линия 9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10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6" descr="sun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3151"/>
            <a:ext cx="504966" cy="476080"/>
          </a:xfrm>
          <a:prstGeom prst="rect">
            <a:avLst/>
          </a:prstGeom>
          <a:ln>
            <a:noFill/>
          </a:ln>
          <a:effectLst>
            <a:outerShdw blurRad="50800" dist="25400" dir="2700000" algn="tl" rotWithShape="0">
              <a:srgbClr val="333333">
                <a:alpha val="25000"/>
              </a:srgbClr>
            </a:outerShdw>
          </a:effectLst>
        </p:spPr>
      </p:pic>
      <p:sp>
        <p:nvSpPr>
          <p:cNvPr id="7" name="TextBox 13"/>
          <p:cNvSpPr txBox="1"/>
          <p:nvPr userDrawn="1"/>
        </p:nvSpPr>
        <p:spPr>
          <a:xfrm rot="16200000">
            <a:off x="-2857971" y="4163376"/>
            <a:ext cx="6209788" cy="428232"/>
          </a:xfrm>
          <a:prstGeom prst="rect">
            <a:avLst/>
          </a:prstGeom>
          <a:noFill/>
        </p:spPr>
        <p:txBody>
          <a:bodyPr wrap="none" lIns="104050" tIns="52025" rIns="104050" bIns="52025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Начальная школа. </a:t>
            </a:r>
            <a:r>
              <a:rPr lang="ru-RU" b="1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УМК</a:t>
            </a:r>
            <a:r>
              <a:rPr lang="ru-RU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b="1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«Перспектива»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714750" y="6955678"/>
            <a:ext cx="2495127" cy="4025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DB1C4-46A0-4C7F-90D4-A16AFAC971C7}" type="datetime1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10052910" y="7099202"/>
            <a:ext cx="556948" cy="402567"/>
          </a:xfrm>
        </p:spPr>
        <p:txBody>
          <a:bodyPr/>
          <a:lstStyle>
            <a:lvl1pPr algn="ctr">
              <a:defRPr sz="2100"/>
            </a:lvl1pPr>
          </a:lstStyle>
          <a:p>
            <a:pPr>
              <a:defRPr/>
            </a:pPr>
            <a:fld id="{A873037C-EF1C-41ED-AA5F-54A1350439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НШ.  УМК &quot;Перспектива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45" y="68262"/>
            <a:ext cx="1388657" cy="53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8"/>
          <p:cNvGrpSpPr>
            <a:grpSpLocks/>
          </p:cNvGrpSpPr>
          <p:nvPr userDrawn="1"/>
        </p:nvGrpSpPr>
        <p:grpSpPr bwMode="auto">
          <a:xfrm>
            <a:off x="4" y="843647"/>
            <a:ext cx="547666" cy="6717622"/>
            <a:chOff x="0" y="764704"/>
            <a:chExt cx="467544" cy="6093296"/>
          </a:xfrm>
        </p:grpSpPr>
        <p:cxnSp>
          <p:nvCxnSpPr>
            <p:cNvPr id="4" name="Прямая соединительная линия 9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10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6" descr="sun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3151"/>
            <a:ext cx="504966" cy="476080"/>
          </a:xfrm>
          <a:prstGeom prst="rect">
            <a:avLst/>
          </a:prstGeom>
          <a:ln>
            <a:noFill/>
          </a:ln>
          <a:effectLst>
            <a:outerShdw blurRad="50800" dist="25400" dir="2700000" algn="tl" rotWithShape="0">
              <a:srgbClr val="333333">
                <a:alpha val="25000"/>
              </a:srgbClr>
            </a:outerShdw>
          </a:effectLst>
        </p:spPr>
      </p:pic>
      <p:sp>
        <p:nvSpPr>
          <p:cNvPr id="7" name="TextBox 13"/>
          <p:cNvSpPr txBox="1"/>
          <p:nvPr userDrawn="1"/>
        </p:nvSpPr>
        <p:spPr>
          <a:xfrm rot="16200000">
            <a:off x="-2858011" y="4163358"/>
            <a:ext cx="6209863" cy="428268"/>
          </a:xfrm>
          <a:prstGeom prst="rect">
            <a:avLst/>
          </a:prstGeom>
          <a:noFill/>
        </p:spPr>
        <p:txBody>
          <a:bodyPr wrap="none" lIns="104087" tIns="52043" rIns="104087" bIns="5204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Начальная школа. </a:t>
            </a:r>
            <a:r>
              <a:rPr lang="ru-RU" b="1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УМК</a:t>
            </a:r>
            <a:r>
              <a:rPr lang="ru-RU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b="1" spc="342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«Перспектива»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714750" y="6955676"/>
            <a:ext cx="2495127" cy="4025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DB1C4-46A0-4C7F-90D4-A16AFAC971C7}" type="datetime1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10052910" y="7099200"/>
            <a:ext cx="556948" cy="402567"/>
          </a:xfrm>
        </p:spPr>
        <p:txBody>
          <a:bodyPr/>
          <a:lstStyle>
            <a:lvl1pPr algn="ctr">
              <a:defRPr sz="2100"/>
            </a:lvl1pPr>
          </a:lstStyle>
          <a:p>
            <a:pPr>
              <a:defRPr/>
            </a:pPr>
            <a:fld id="{A873037C-EF1C-41ED-AA5F-54A1350439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299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НШ. УМК &quot; Школа России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15121" y="6956376"/>
            <a:ext cx="2495127" cy="402567"/>
          </a:xfrm>
        </p:spPr>
        <p:txBody>
          <a:bodyPr/>
          <a:lstStyle/>
          <a:p>
            <a:fld id="{73CCC060-E93E-4139-834C-1079A8AC99CF}" type="datetime1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2506" y="7099586"/>
            <a:ext cx="557293" cy="402567"/>
          </a:xfrm>
        </p:spPr>
        <p:txBody>
          <a:bodyPr/>
          <a:lstStyle>
            <a:lvl1pPr algn="ctr">
              <a:defRPr sz="2300"/>
            </a:lvl1pPr>
          </a:lstStyle>
          <a:p>
            <a:fld id="{2F665D0F-2EA9-440E-8E13-0E917B7D4D0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2" descr="D:\work\Презентации\Дизайн\shr2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3045"/>
            <a:ext cx="546767" cy="509218"/>
          </a:xfrm>
          <a:prstGeom prst="rect">
            <a:avLst/>
          </a:prstGeom>
          <a:noFill/>
        </p:spPr>
      </p:pic>
      <p:pic>
        <p:nvPicPr>
          <p:cNvPr id="8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10" y="67605"/>
            <a:ext cx="1388860" cy="537341"/>
          </a:xfrm>
          <a:prstGeom prst="rect">
            <a:avLst/>
          </a:prstGeom>
          <a:noFill/>
        </p:spPr>
      </p:pic>
      <p:grpSp>
        <p:nvGrpSpPr>
          <p:cNvPr id="2" name="Группа 8"/>
          <p:cNvGrpSpPr/>
          <p:nvPr userDrawn="1"/>
        </p:nvGrpSpPr>
        <p:grpSpPr>
          <a:xfrm>
            <a:off x="1" y="843124"/>
            <a:ext cx="546767" cy="6718141"/>
            <a:chOff x="0" y="764704"/>
            <a:chExt cx="467544" cy="609329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 userDrawn="1"/>
        </p:nvSpPr>
        <p:spPr>
          <a:xfrm rot="16200000">
            <a:off x="-2830344" y="4162390"/>
            <a:ext cx="6154591" cy="428268"/>
          </a:xfrm>
          <a:prstGeom prst="rect">
            <a:avLst/>
          </a:prstGeom>
          <a:noFill/>
        </p:spPr>
        <p:txBody>
          <a:bodyPr wrap="none" lIns="104087" tIns="52043" rIns="104087" bIns="52043" rtlCol="0">
            <a:spAutoFit/>
          </a:bodyPr>
          <a:lstStyle/>
          <a:p>
            <a:r>
              <a:rPr lang="ru-RU" spc="285" dirty="0" smtClean="0">
                <a:solidFill>
                  <a:schemeClr val="tx2">
                    <a:lumMod val="75000"/>
                  </a:schemeClr>
                </a:solidFill>
              </a:rPr>
              <a:t>Начальная школа. </a:t>
            </a:r>
            <a:r>
              <a:rPr lang="ru-RU" b="1" spc="285" dirty="0" smtClean="0">
                <a:solidFill>
                  <a:schemeClr val="tx2">
                    <a:lumMod val="75000"/>
                  </a:schemeClr>
                </a:solidFill>
              </a:rPr>
              <a:t>УМК «Школа России»</a:t>
            </a:r>
            <a:endParaRPr lang="ru-RU" b="1" spc="285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8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5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22" y="6720775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17"/>
            <a:ext cx="19446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450872" y="755651"/>
            <a:ext cx="1223963" cy="288924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Технология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2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90" y="107950"/>
            <a:ext cx="792162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6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3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НШ. УМК &quot; Школа России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15121" y="6956376"/>
            <a:ext cx="2495127" cy="402567"/>
          </a:xfrm>
        </p:spPr>
        <p:txBody>
          <a:bodyPr/>
          <a:lstStyle/>
          <a:p>
            <a:fld id="{73CCC060-E93E-4139-834C-1079A8AC99CF}" type="datetime1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2506" y="7099586"/>
            <a:ext cx="557293" cy="402567"/>
          </a:xfrm>
        </p:spPr>
        <p:txBody>
          <a:bodyPr/>
          <a:lstStyle>
            <a:lvl1pPr algn="ctr">
              <a:defRPr sz="2300"/>
            </a:lvl1pPr>
          </a:lstStyle>
          <a:p>
            <a:fld id="{2F665D0F-2EA9-440E-8E13-0E917B7D4D0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2" descr="D:\work\Презентации\Дизайн\shr2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3045"/>
            <a:ext cx="546767" cy="509218"/>
          </a:xfrm>
          <a:prstGeom prst="rect">
            <a:avLst/>
          </a:prstGeom>
          <a:noFill/>
        </p:spPr>
      </p:pic>
      <p:pic>
        <p:nvPicPr>
          <p:cNvPr id="8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10" y="67605"/>
            <a:ext cx="1388860" cy="537341"/>
          </a:xfrm>
          <a:prstGeom prst="rect">
            <a:avLst/>
          </a:prstGeom>
          <a:noFill/>
        </p:spPr>
      </p:pic>
      <p:grpSp>
        <p:nvGrpSpPr>
          <p:cNvPr id="2" name="Группа 8"/>
          <p:cNvGrpSpPr/>
          <p:nvPr userDrawn="1"/>
        </p:nvGrpSpPr>
        <p:grpSpPr>
          <a:xfrm>
            <a:off x="1" y="843124"/>
            <a:ext cx="546767" cy="6718141"/>
            <a:chOff x="0" y="764704"/>
            <a:chExt cx="467544" cy="609329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 userDrawn="1"/>
        </p:nvSpPr>
        <p:spPr>
          <a:xfrm rot="16200000">
            <a:off x="-2830344" y="4162390"/>
            <a:ext cx="6154591" cy="428268"/>
          </a:xfrm>
          <a:prstGeom prst="rect">
            <a:avLst/>
          </a:prstGeom>
          <a:noFill/>
        </p:spPr>
        <p:txBody>
          <a:bodyPr wrap="none" lIns="104087" tIns="52043" rIns="104087" bIns="52043" rtlCol="0">
            <a:spAutoFit/>
          </a:bodyPr>
          <a:lstStyle/>
          <a:p>
            <a:r>
              <a:rPr lang="ru-RU" spc="285" dirty="0" smtClean="0">
                <a:solidFill>
                  <a:schemeClr val="tx2">
                    <a:lumMod val="75000"/>
                  </a:schemeClr>
                </a:solidFill>
              </a:rPr>
              <a:t>Начальная школа. </a:t>
            </a:r>
            <a:r>
              <a:rPr lang="ru-RU" b="1" spc="285" dirty="0" smtClean="0">
                <a:solidFill>
                  <a:schemeClr val="tx2">
                    <a:lumMod val="75000"/>
                  </a:schemeClr>
                </a:solidFill>
              </a:rPr>
              <a:t>УМК «Школа России»</a:t>
            </a:r>
            <a:endParaRPr lang="ru-RU" b="1" spc="285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34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_Н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>
            <a:grpSpLocks/>
          </p:cNvGrpSpPr>
          <p:nvPr userDrawn="1"/>
        </p:nvGrpSpPr>
        <p:grpSpPr bwMode="auto">
          <a:xfrm>
            <a:off x="4" y="1124869"/>
            <a:ext cx="547666" cy="6436409"/>
            <a:chOff x="0" y="764704"/>
            <a:chExt cx="467544" cy="6093296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 userDrawn="1"/>
        </p:nvSpPr>
        <p:spPr>
          <a:xfrm rot="16200000">
            <a:off x="-2681675" y="4200749"/>
            <a:ext cx="5857202" cy="428268"/>
          </a:xfrm>
          <a:prstGeom prst="rect">
            <a:avLst/>
          </a:prstGeom>
          <a:noFill/>
        </p:spPr>
        <p:txBody>
          <a:bodyPr wrap="none" lIns="104087" tIns="52043" rIns="104087" bIns="52043">
            <a:spAutoFit/>
          </a:bodyPr>
          <a:lstStyle/>
          <a:p>
            <a:pPr eaLnBrk="1" hangingPunct="1">
              <a:defRPr/>
            </a:pPr>
            <a:r>
              <a:rPr lang="ru-RU" spc="684" dirty="0">
                <a:solidFill>
                  <a:schemeClr val="tx2">
                    <a:lumMod val="75000"/>
                  </a:schemeClr>
                </a:solidFill>
              </a:rPr>
              <a:t>Начальная </a:t>
            </a:r>
            <a:r>
              <a:rPr lang="ru-RU" spc="684" dirty="0" smtClean="0">
                <a:solidFill>
                  <a:schemeClr val="tx2">
                    <a:lumMod val="75000"/>
                  </a:schemeClr>
                </a:solidFill>
              </a:rPr>
              <a:t>школа</a:t>
            </a:r>
            <a:r>
              <a:rPr lang="en-US" spc="684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pc="0" dirty="0" smtClean="0">
                <a:solidFill>
                  <a:schemeClr val="tx2">
                    <a:lumMod val="75000"/>
                  </a:schemeClr>
                </a:solidFill>
              </a:rPr>
              <a:t>http://1-4.prosv.ru</a:t>
            </a:r>
            <a:endParaRPr lang="ru-RU" b="1" spc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4" descr="fgos.gif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39208"/>
            <a:ext cx="462267" cy="40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D310A-F248-46E2-9D91-9DAC0251D4BC}" type="datetime1">
              <a:rPr lang="ru-RU" smtClean="0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7DE8B-0DD0-4794-95CD-8E247E9B83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392" y="79047"/>
            <a:ext cx="1375626" cy="532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6994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Ш. УМК &quot; Школа России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15121" y="6956364"/>
            <a:ext cx="2495127" cy="402567"/>
          </a:xfrm>
        </p:spPr>
        <p:txBody>
          <a:bodyPr/>
          <a:lstStyle/>
          <a:p>
            <a:fld id="{E2125AA0-EA14-40F4-AE5B-8B06B9234BDF}" type="datetime1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2494" y="7099573"/>
            <a:ext cx="557293" cy="402567"/>
          </a:xfrm>
        </p:spPr>
        <p:txBody>
          <a:bodyPr/>
          <a:lstStyle>
            <a:lvl1pPr algn="ctr">
              <a:defRPr sz="2300"/>
            </a:lvl1pPr>
          </a:lstStyle>
          <a:p>
            <a:fld id="{2F665D0F-2EA9-440E-8E13-0E917B7D4D0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2" descr="D:\work\Презентации\Дизайн\shr2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3045"/>
            <a:ext cx="546767" cy="509218"/>
          </a:xfrm>
          <a:prstGeom prst="rect">
            <a:avLst/>
          </a:prstGeom>
          <a:noFill/>
        </p:spPr>
      </p:pic>
      <p:pic>
        <p:nvPicPr>
          <p:cNvPr id="8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10" y="67605"/>
            <a:ext cx="1388860" cy="537341"/>
          </a:xfrm>
          <a:prstGeom prst="rect">
            <a:avLst/>
          </a:prstGeom>
          <a:noFill/>
        </p:spPr>
      </p:pic>
      <p:grpSp>
        <p:nvGrpSpPr>
          <p:cNvPr id="5" name="Группа 8"/>
          <p:cNvGrpSpPr/>
          <p:nvPr userDrawn="1"/>
        </p:nvGrpSpPr>
        <p:grpSpPr>
          <a:xfrm>
            <a:off x="1" y="843123"/>
            <a:ext cx="546767" cy="6718141"/>
            <a:chOff x="0" y="764704"/>
            <a:chExt cx="467544" cy="609329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 userDrawn="1"/>
        </p:nvSpPr>
        <p:spPr>
          <a:xfrm rot="16200000">
            <a:off x="-2830553" y="4162278"/>
            <a:ext cx="61549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ru-RU" spc="285" dirty="0" smtClean="0">
                <a:solidFill>
                  <a:schemeClr val="tx2">
                    <a:lumMod val="75000"/>
                  </a:schemeClr>
                </a:solidFill>
              </a:rPr>
              <a:t>Начальная школа. </a:t>
            </a:r>
            <a:r>
              <a:rPr lang="ru-RU" b="1" spc="285" dirty="0" smtClean="0">
                <a:solidFill>
                  <a:schemeClr val="tx2">
                    <a:lumMod val="75000"/>
                  </a:schemeClr>
                </a:solidFill>
              </a:rPr>
              <a:t>УМК «Школа России»</a:t>
            </a:r>
            <a:endParaRPr lang="ru-RU" b="1" spc="285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45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НШ.  УМК &quot;Перспектива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15121" y="6956363"/>
            <a:ext cx="2495127" cy="402567"/>
          </a:xfrm>
        </p:spPr>
        <p:txBody>
          <a:bodyPr/>
          <a:lstStyle/>
          <a:p>
            <a:fld id="{73CCC060-E93E-4139-834C-1079A8AC99CF}" type="datetime1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2492" y="7099572"/>
            <a:ext cx="557293" cy="402567"/>
          </a:xfrm>
        </p:spPr>
        <p:txBody>
          <a:bodyPr/>
          <a:lstStyle>
            <a:lvl1pPr algn="ctr">
              <a:defRPr sz="2100"/>
            </a:lvl1pPr>
          </a:lstStyle>
          <a:p>
            <a:fld id="{2F665D0F-2EA9-440E-8E13-0E917B7D4D0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D:\work\Презентации\Дизайн\logo_prosv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10" y="67604"/>
            <a:ext cx="1388860" cy="537341"/>
          </a:xfrm>
          <a:prstGeom prst="rect">
            <a:avLst/>
          </a:prstGeom>
          <a:noFill/>
        </p:spPr>
      </p:pic>
      <p:grpSp>
        <p:nvGrpSpPr>
          <p:cNvPr id="2" name="Группа 8"/>
          <p:cNvGrpSpPr/>
          <p:nvPr userDrawn="1"/>
        </p:nvGrpSpPr>
        <p:grpSpPr>
          <a:xfrm>
            <a:off x="0" y="843122"/>
            <a:ext cx="546767" cy="6718141"/>
            <a:chOff x="0" y="764704"/>
            <a:chExt cx="467544" cy="609329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67544" y="764704"/>
              <a:ext cx="0" cy="609329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764704"/>
              <a:ext cx="467544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6" descr="sun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902666"/>
            <a:ext cx="504662" cy="475793"/>
          </a:xfrm>
          <a:prstGeom prst="rect">
            <a:avLst/>
          </a:prstGeom>
          <a:ln>
            <a:noFill/>
          </a:ln>
          <a:effectLst>
            <a:outerShdw blurRad="50800" dist="25400" dir="2700000" algn="tl" rotWithShape="0">
              <a:srgbClr val="333333">
                <a:alpha val="25000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 rot="16200000">
            <a:off x="-2858210" y="4163223"/>
            <a:ext cx="6210305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ru-RU" spc="342" dirty="0" smtClean="0">
                <a:solidFill>
                  <a:schemeClr val="tx2">
                    <a:lumMod val="75000"/>
                  </a:schemeClr>
                </a:solidFill>
              </a:rPr>
              <a:t>Начальная школа. </a:t>
            </a:r>
            <a:r>
              <a:rPr lang="ru-RU" b="1" spc="342" dirty="0" smtClean="0">
                <a:solidFill>
                  <a:schemeClr val="tx2">
                    <a:lumMod val="75000"/>
                  </a:schemeClr>
                </a:solidFill>
              </a:rPr>
              <a:t>УМК</a:t>
            </a:r>
            <a:r>
              <a:rPr lang="ru-RU" spc="342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spc="342" dirty="0" smtClean="0">
                <a:solidFill>
                  <a:schemeClr val="tx2">
                    <a:lumMod val="75000"/>
                  </a:schemeClr>
                </a:solidFill>
              </a:rPr>
              <a:t>«Перспектива»</a:t>
            </a:r>
            <a:endParaRPr lang="ru-RU" b="1" spc="342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4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5" y="60325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233386" y="828675"/>
            <a:ext cx="2017711" cy="287338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Начальное образование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" y="252434"/>
            <a:ext cx="479425" cy="25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6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3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5" y="60325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233386" y="828675"/>
            <a:ext cx="2017711" cy="287338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Начальное образование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" y="252434"/>
            <a:ext cx="479425" cy="25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/>
          <p:nvPr userDrawn="1"/>
        </p:nvGrpSpPr>
        <p:grpSpPr>
          <a:xfrm>
            <a:off x="9586936" y="214958"/>
            <a:ext cx="1106487" cy="541337"/>
            <a:chOff x="9586913" y="71438"/>
            <a:chExt cx="1106487" cy="541337"/>
          </a:xfrm>
        </p:grpSpPr>
        <p:pic>
          <p:nvPicPr>
            <p:cNvPr id="15" name="Рисунок 47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86913" y="161925"/>
              <a:ext cx="1106487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48"/>
            <p:cNvPicPr>
              <a:picLocks noChangeAspect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56775" y="71438"/>
              <a:ext cx="3429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5" y="60325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233386" y="828675"/>
            <a:ext cx="2017711" cy="287338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Начальное образование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" y="252434"/>
            <a:ext cx="479425" cy="25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Группа 16"/>
          <p:cNvGrpSpPr/>
          <p:nvPr userDrawn="1"/>
        </p:nvGrpSpPr>
        <p:grpSpPr>
          <a:xfrm>
            <a:off x="9586936" y="220984"/>
            <a:ext cx="1106487" cy="535311"/>
            <a:chOff x="9586913" y="190004"/>
            <a:chExt cx="1106487" cy="535310"/>
          </a:xfrm>
        </p:grpSpPr>
        <p:pic>
          <p:nvPicPr>
            <p:cNvPr id="18" name="Рисунок 48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56775" y="190004"/>
              <a:ext cx="3429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Рисунок 46"/>
            <p:cNvPicPr>
              <a:picLocks noChangeAspect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586913" y="252239"/>
              <a:ext cx="1106487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5" y="60325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233386" y="828675"/>
            <a:ext cx="2017711" cy="287338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Дошкольное образование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" y="252434"/>
            <a:ext cx="479425" cy="25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4900" y="101602"/>
            <a:ext cx="34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0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7875" y="554038"/>
            <a:ext cx="985838" cy="5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7915" y="6684983"/>
            <a:ext cx="1069340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5" y="60325"/>
            <a:ext cx="1944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233386" y="828675"/>
            <a:ext cx="2017711" cy="287338"/>
          </a:xfrm>
          <a:prstGeom prst="rect">
            <a:avLst/>
          </a:prstGeom>
        </p:spPr>
        <p:txBody>
          <a:bodyPr lIns="91136" tIns="45569" rIns="91136" bIns="45569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Дошкольное образование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Рисунок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25" y="252434"/>
            <a:ext cx="479425" cy="25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 userDrawn="1"/>
        </p:nvGrpSpPr>
        <p:grpSpPr>
          <a:xfrm>
            <a:off x="9586936" y="220984"/>
            <a:ext cx="1106487" cy="535311"/>
            <a:chOff x="9586913" y="190004"/>
            <a:chExt cx="1106487" cy="535310"/>
          </a:xfrm>
        </p:grpSpPr>
        <p:pic>
          <p:nvPicPr>
            <p:cNvPr id="13" name="Рисунок 48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56775" y="190004"/>
              <a:ext cx="3429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46"/>
            <p:cNvPicPr>
              <a:picLocks noChangeAspect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586913" y="252239"/>
              <a:ext cx="1106487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3886" tIns="51943" rIns="103886" bIns="519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3886" tIns="51943" rIns="103886" bIns="519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97"/>
            <a:ext cx="2495127" cy="402567"/>
          </a:xfrm>
          <a:prstGeom prst="rect">
            <a:avLst/>
          </a:prstGeom>
        </p:spPr>
        <p:txBody>
          <a:bodyPr vert="horz" lIns="103886" tIns="51943" rIns="103886" bIns="519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45CF-1DAA-4ECE-BBEA-059359282DBB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2" y="7008197"/>
            <a:ext cx="3386243" cy="402567"/>
          </a:xfrm>
          <a:prstGeom prst="rect">
            <a:avLst/>
          </a:prstGeom>
        </p:spPr>
        <p:txBody>
          <a:bodyPr vert="horz" lIns="103886" tIns="51943" rIns="103886" bIns="519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97"/>
            <a:ext cx="2495127" cy="402567"/>
          </a:xfrm>
          <a:prstGeom prst="rect">
            <a:avLst/>
          </a:prstGeom>
        </p:spPr>
        <p:txBody>
          <a:bodyPr vert="horz" lIns="103886" tIns="51943" rIns="103886" bIns="519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82" r:id="rId9"/>
    <p:sldLayoutId id="2147483676" r:id="rId10"/>
    <p:sldLayoutId id="2147483680" r:id="rId11"/>
    <p:sldLayoutId id="2147483681" r:id="rId12"/>
    <p:sldLayoutId id="2147483677" r:id="rId13"/>
    <p:sldLayoutId id="2147483678" r:id="rId14"/>
    <p:sldLayoutId id="2147483679" r:id="rId15"/>
    <p:sldLayoutId id="2147483661" r:id="rId16"/>
    <p:sldLayoutId id="2147483662" r:id="rId17"/>
    <p:sldLayoutId id="2147483665" r:id="rId18"/>
    <p:sldLayoutId id="2147483663" r:id="rId19"/>
    <p:sldLayoutId id="2147483664" r:id="rId20"/>
    <p:sldLayoutId id="2147483666" r:id="rId21"/>
    <p:sldLayoutId id="2147483650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656" r:id="rId28"/>
    <p:sldLayoutId id="2147483657" r:id="rId29"/>
    <p:sldLayoutId id="2147483658" r:id="rId30"/>
    <p:sldLayoutId id="2147483659" r:id="rId31"/>
    <p:sldLayoutId id="2147483668" r:id="rId32"/>
    <p:sldLayoutId id="2147483683" r:id="rId33"/>
    <p:sldLayoutId id="2147483685" r:id="rId34"/>
    <p:sldLayoutId id="2147483686" r:id="rId35"/>
    <p:sldLayoutId id="2147483690" r:id="rId36"/>
    <p:sldLayoutId id="2147483691" r:id="rId37"/>
    <p:sldLayoutId id="2147483692" r:id="rId38"/>
    <p:sldLayoutId id="2147483693" r:id="rId39"/>
    <p:sldLayoutId id="2147483694" r:id="rId40"/>
    <p:sldLayoutId id="2147483695" r:id="rId41"/>
    <p:sldLayoutId id="2147483696" r:id="rId42"/>
    <p:sldLayoutId id="2147483697" r:id="rId43"/>
  </p:sldLayoutIdLst>
  <p:txStyles>
    <p:titleStyle>
      <a:lvl1pPr algn="ctr" defTabSz="103883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9559" indent="-389559" algn="l" defTabSz="103883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4050" indent="-324641" algn="l" defTabSz="103883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539" indent="-259708" algn="l" defTabSz="10388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955" indent="-259708" algn="l" defTabSz="103883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7373" indent="-259708" algn="l" defTabSz="103883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6786" indent="-259708" algn="l" defTabSz="103883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6202" indent="-259708" algn="l" defTabSz="103883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5617" indent="-259708" algn="l" defTabSz="103883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5034" indent="-259708" algn="l" defTabSz="103883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417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830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248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664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076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491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911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324" algn="l" defTabSz="103883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24" Type="http://schemas.openxmlformats.org/officeDocument/2006/relationships/image" Target="../media/image64.jpe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23" Type="http://schemas.openxmlformats.org/officeDocument/2006/relationships/image" Target="../media/image63.jpeg"/><Relationship Id="rId10" Type="http://schemas.openxmlformats.org/officeDocument/2006/relationships/image" Target="../media/image50.pn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png"/><Relationship Id="rId22" Type="http://schemas.openxmlformats.org/officeDocument/2006/relationships/image" Target="../media/image62.jpeg"/><Relationship Id="rId27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atalog.prosv.ru/item/22269" TargetMode="External"/><Relationship Id="rId3" Type="http://schemas.openxmlformats.org/officeDocument/2006/relationships/image" Target="../media/image68.png"/><Relationship Id="rId7" Type="http://schemas.openxmlformats.org/officeDocument/2006/relationships/hyperlink" Target="http://catalog.prosv.ru/item/2226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atalog.prosv.ru/item/22265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hyperlink" Target="http://catalog.prosv.ru/item/2227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duidea.ru/inits/207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Digina@prosv.ru" TargetMode="External"/><Relationship Id="rId5" Type="http://schemas.openxmlformats.org/officeDocument/2006/relationships/hyperlink" Target="http://1-4.prosv.ru/" TargetMode="External"/><Relationship Id="rId4" Type="http://schemas.openxmlformats.org/officeDocument/2006/relationships/hyperlink" Target="http://old.prosv.ru/umk/perspektiv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31"/>
            <a:ext cx="10693401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62524" y="2340471"/>
            <a:ext cx="6624736" cy="2664296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90927" tIns="45465" rIns="90927" bIns="45465"/>
          <a:lstStyle>
            <a:lvl1pPr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</a:rPr>
              <a:t>Содержание и методические ресурсы УМК «Окружающий мир»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(</a:t>
            </a:r>
            <a:r>
              <a:rPr lang="ru-RU" sz="2800" b="1" dirty="0">
                <a:solidFill>
                  <a:srgbClr val="FF0000"/>
                </a:solidFill>
              </a:rPr>
              <a:t>система «Перспектива») 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в </a:t>
            </a:r>
            <a:r>
              <a:rPr lang="ru-RU" sz="2800" b="1" dirty="0">
                <a:solidFill>
                  <a:srgbClr val="FF0000"/>
                </a:solidFill>
              </a:rPr>
              <a:t>свете актуальных проблем современного начального образования 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54612" y="5292799"/>
            <a:ext cx="5976664" cy="1015277"/>
          </a:xfrm>
          <a:prstGeom prst="rect">
            <a:avLst/>
          </a:prstGeom>
        </p:spPr>
        <p:txBody>
          <a:bodyPr wrap="square" lIns="91056" tIns="45529" rIns="91056" bIns="45529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М.Ю. Новицкая, ведущий научный сотрудник 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Федерального института развития образования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Минобрнауки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РФ,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к.ф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. н.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1314" y="6849484"/>
            <a:ext cx="1224136" cy="432048"/>
          </a:xfrm>
          <a:prstGeom prst="rect">
            <a:avLst/>
          </a:prstGeom>
          <a:solidFill>
            <a:srgbClr val="A2D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2C4D76"/>
                </a:solidFill>
                <a:latin typeface="Helvetica Condensed" pitchFamily="34" charset="0"/>
              </a:rPr>
              <a:t>2017</a:t>
            </a:r>
            <a:endParaRPr lang="ru-RU" sz="2800" b="1" dirty="0">
              <a:solidFill>
                <a:srgbClr val="2C4D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7816" y="1150766"/>
            <a:ext cx="9632258" cy="9931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Решение проблемы "Человек и семья" через этические и эстетические ценности семейной культуры</a:t>
            </a:r>
            <a:endParaRPr lang="ru-RU" sz="2500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637" y="2192788"/>
            <a:ext cx="4885763" cy="354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662541" y="207985"/>
            <a:ext cx="8157782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>
              <a:defRPr/>
            </a:pPr>
            <a:r>
              <a:rPr lang="ru-RU" sz="27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ЦЕННОСТИ СЕМЕЙНОГО ЛАДА В КРУГЕ ЧЕЛОВЕЧЕСКОЙ ЖИЗНИ</a:t>
            </a:r>
            <a:endParaRPr lang="ru-RU" sz="27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4732" t="9228" r="24327" b="5782"/>
          <a:stretch>
            <a:fillRect/>
          </a:stretch>
        </p:blipFill>
        <p:spPr bwMode="auto">
          <a:xfrm>
            <a:off x="3820406" y="2937090"/>
            <a:ext cx="3272863" cy="411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4949" t="9228" r="25000" b="5870"/>
          <a:stretch>
            <a:fillRect/>
          </a:stretch>
        </p:blipFill>
        <p:spPr bwMode="auto">
          <a:xfrm>
            <a:off x="557294" y="2937090"/>
            <a:ext cx="3219182" cy="411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18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186" y="1349247"/>
            <a:ext cx="9757383" cy="148860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Проблема «Человек и история» решается на основе ценностей историко-культурного наследия народа как самоценного соборного субъекта, т.е., как сообщества носителей национального характера</a:t>
            </a:r>
            <a:endParaRPr lang="ru-RU" sz="2500" dirty="0">
              <a:solidFill>
                <a:schemeClr val="accent1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16388" name="Picture 2"/>
          <p:cNvPicPr preferRelativeResize="0">
            <a:picLocks noChangeArrowheads="1"/>
          </p:cNvPicPr>
          <p:nvPr/>
        </p:nvPicPr>
        <p:blipFill>
          <a:blip r:embed="rId3" cstate="print"/>
          <a:srcRect l="24806" t="8859" r="23810" b="5501"/>
          <a:stretch>
            <a:fillRect/>
          </a:stretch>
        </p:blipFill>
        <p:spPr bwMode="auto">
          <a:xfrm>
            <a:off x="2250356" y="2824522"/>
            <a:ext cx="3209195" cy="422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3"/>
          <p:cNvPicPr preferRelativeResize="0">
            <a:picLocks noChangeArrowheads="1"/>
          </p:cNvPicPr>
          <p:nvPr/>
        </p:nvPicPr>
        <p:blipFill>
          <a:blip r:embed="rId4" cstate="print"/>
          <a:srcRect l="25987" t="11891" r="22629" b="3946"/>
          <a:stretch>
            <a:fillRect/>
          </a:stretch>
        </p:blipFill>
        <p:spPr bwMode="auto">
          <a:xfrm>
            <a:off x="5839798" y="2825233"/>
            <a:ext cx="3210861" cy="422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76310" y="-31894"/>
            <a:ext cx="9235133" cy="1351820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>
              <a:defRPr/>
            </a:pPr>
            <a:r>
              <a:rPr lang="ru-RU" sz="2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НАРОДНАЯ ФИЛОСОФИЯ ИСТОРИИ И ИСТОРИЧЕСКОЕ РАЗВИТИЕ НАЦИОНАЛЬНОГО ХАРАКТЕРА И САМОСОЗНАНИЯ НАРОДОВ РОССИИ</a:t>
            </a:r>
            <a:endParaRPr lang="ru-RU" sz="2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3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3078" y="2540130"/>
            <a:ext cx="9389706" cy="31260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ru-RU" sz="25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1. 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Сохранение и развитие целостной, физически и психически здоровой личности ребенка,  интеллектуально, эстетически, нравственно полноценной. В современных </a:t>
            </a:r>
            <a:r>
              <a:rPr lang="ru-RU" sz="27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социокультурных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условиях такая цель может быть достигнута на основе присвоения базовых культурных ценностей народов России и мира</a:t>
            </a:r>
            <a:endParaRPr lang="ru-RU" sz="270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173870" y="1541983"/>
            <a:ext cx="244613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104306" tIns="52153" rIns="104306" bIns="52153" anchor="ctr">
            <a:spAutoFit/>
          </a:bodyPr>
          <a:lstStyle/>
          <a:p>
            <a:pPr indent="512474" algn="just" eaLnBrk="0" hangingPunct="0">
              <a:defRPr/>
            </a:pPr>
            <a:r>
              <a:rPr lang="ru-RU" sz="27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Результаты:</a:t>
            </a:r>
            <a:endParaRPr lang="ru-RU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9640769" y="6955662"/>
            <a:ext cx="673906" cy="3973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99387" y="307225"/>
            <a:ext cx="8841982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>
              <a:defRPr/>
            </a:pPr>
            <a:r>
              <a:rPr lang="ru-RU" sz="27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ДИАЛОГ И ПОЛИЛОГ КУЛЬТУР В ДИАЛОГИЧЕСКОМ ВЗАИМОДЕЙСТВИИ УЧИТЕЛЯ С УЧЕНИКОМ</a:t>
            </a:r>
            <a:endParaRPr lang="ru-RU" sz="27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76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185" y="1299626"/>
            <a:ext cx="9610539" cy="52893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en-US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2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Достижение на основе культурологического подхода целостности и системности в передаче базовых знаний в результате обновления содержания и технологий общего образования через представление ценностных систем, обеспечивающих устойчивость и жизнеспособность российского народа как  </a:t>
            </a:r>
            <a:r>
              <a:rPr lang="ru-RU" sz="27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цивилизационной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общности:</a:t>
            </a:r>
            <a:endParaRPr lang="ru-RU" sz="1400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 indent="512474" algn="just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- </a:t>
            </a:r>
            <a:r>
              <a:rPr lang="ru-RU" sz="27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целостный календарный комплекс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формирующий ритмичность и "</a:t>
            </a:r>
            <a:r>
              <a:rPr lang="ru-RU" sz="27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экологичность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" жизни человека в течение года и создающий условия для полноценного общения людей, наполненного духовным смыслом и необходимым для физического и психического здоровья чередованием труда и отдыха</a:t>
            </a:r>
            <a:endParaRPr lang="ru-RU" sz="370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9640769" y="6955662"/>
            <a:ext cx="673906" cy="3973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41495" y="158365"/>
            <a:ext cx="8841981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>
              <a:defRPr/>
            </a:pPr>
            <a:r>
              <a:rPr lang="ru-RU" sz="2700" dirty="0">
                <a:solidFill>
                  <a:srgbClr val="FF0000"/>
                </a:solidFill>
                <a:cs typeface="Times New Roman" pitchFamily="18" charset="0"/>
              </a:rPr>
              <a:t>ДИАЛОГ И ПОЛИЛОГ КУЛЬТУР В ДИАЛОГИЧЕСКОМ ВЗАИМОДЕЙСТВИИ УЧИТЕЛЯ С УЧЕНИКОМ</a:t>
            </a:r>
            <a:endParaRPr lang="ru-RU" sz="2700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69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186" y="1398867"/>
            <a:ext cx="9526996" cy="52399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- </a:t>
            </a:r>
            <a:r>
              <a:rPr lang="ru-RU" sz="27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целостная система семейного лада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дающая нравственные ориентиры для осознания ритмичности в круге индивидуальной человеческой жизни, связанной крепкими узами с жизнью родных и близких</a:t>
            </a:r>
            <a:endParaRPr lang="ru-RU" sz="1400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 indent="512474" algn="just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- </a:t>
            </a:r>
            <a:r>
              <a:rPr lang="ru-RU" sz="27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исторически развивающаяся система образов национальных героев и символов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национальной, гражданской общности, позволяющая </a:t>
            </a:r>
            <a:r>
              <a:rPr lang="ru-RU" sz="27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самоотождествлять</a:t>
            </a: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себя с определенным народом в составе </a:t>
            </a:r>
            <a:r>
              <a:rPr lang="ru-RU" sz="27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российского народа как «единства в многообразии»</a:t>
            </a:r>
            <a:endParaRPr lang="ru-RU" sz="370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9640769" y="6955662"/>
            <a:ext cx="673906" cy="3973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57279" y="207985"/>
            <a:ext cx="8473565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>
              <a:defRPr/>
            </a:pPr>
            <a:r>
              <a:rPr lang="ru-RU" sz="2700" dirty="0">
                <a:solidFill>
                  <a:srgbClr val="FF0000"/>
                </a:solidFill>
                <a:cs typeface="Times New Roman" pitchFamily="18" charset="0"/>
              </a:rPr>
              <a:t>ДИАЛОГ И ПОЛИЛОГ КУЛЬТУР В ДИАЛОГИЧЕСКОМ ВЗАИМОДЕЙСТВИИ УЧИТЕЛЯ С УЧЕНИКОМ</a:t>
            </a:r>
            <a:endParaRPr lang="ru-RU" sz="2700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51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187" y="1001906"/>
            <a:ext cx="9684887" cy="158852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3. Развитие проектных способностей детей, становление национального сознания как осознания ребенком национальных интересов гражданина многонационального государства</a:t>
            </a:r>
            <a:endParaRPr lang="ru-RU" sz="370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pic>
        <p:nvPicPr>
          <p:cNvPr id="20484" name="Picture 5" descr="C:\Users\okaratsuba\Desktop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2200" y="2669197"/>
            <a:ext cx="7875244" cy="470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14252" y="0"/>
            <a:ext cx="8684090" cy="9363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>
              <a:defRPr/>
            </a:pPr>
            <a:r>
              <a:rPr lang="ru-RU" sz="2700" dirty="0">
                <a:solidFill>
                  <a:srgbClr val="FF0000"/>
                </a:solidFill>
                <a:cs typeface="Times New Roman" pitchFamily="18" charset="0"/>
              </a:rPr>
              <a:t>ДИАЛОГ И ПОЛИЛОГ КУЛЬТУР В ДИАЛОГИЧЕСКОМ ВЗАИМОДЕЙСТВИИ УЧИТЕЛЯ С УЧЕНИКОМ</a:t>
            </a:r>
            <a:endParaRPr lang="ru-RU" sz="2700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26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94125" y="604945"/>
            <a:ext cx="8883623" cy="24810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altLang="ru-RU" sz="2700">
              <a:latin typeface="Times New Roman" pitchFamily="18" charset="0"/>
            </a:endParaRPr>
          </a:p>
        </p:txBody>
      </p:sp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1557280" y="122987"/>
            <a:ext cx="8253968" cy="275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04306" tIns="52153" rIns="104306" bIns="52153" anchor="ctr">
            <a:spAutoFit/>
          </a:bodyPr>
          <a:lstStyle/>
          <a:p>
            <a:pPr indent="512474" algn="ctr">
              <a:defRPr/>
            </a:pPr>
            <a:endParaRPr lang="en-US" sz="3700" b="1" dirty="0">
              <a:solidFill>
                <a:schemeClr val="bg1"/>
              </a:solidFill>
              <a:cs typeface="Times New Roman" pitchFamily="18" charset="0"/>
            </a:endParaRPr>
          </a:p>
          <a:p>
            <a:pPr indent="512474" algn="ctr">
              <a:defRPr/>
            </a:pPr>
            <a:r>
              <a:rPr lang="ru-RU" sz="2700" b="1" dirty="0">
                <a:cs typeface="Times New Roman" pitchFamily="18" charset="0"/>
              </a:rPr>
              <a:t>Национальный воспитательный идеал</a:t>
            </a:r>
            <a:r>
              <a:rPr lang="ru-RU" sz="2700" dirty="0">
                <a:cs typeface="Times New Roman" pitchFamily="18" charset="0"/>
              </a:rPr>
              <a:t> - нравственный, ответственный, инициативный и компетентный гражданин России, укорененный в отечественных национально-культурных традициях духовности и нравственности</a:t>
            </a:r>
            <a:endParaRPr lang="ru-RU" sz="2700" dirty="0"/>
          </a:p>
        </p:txBody>
      </p:sp>
      <p:pic>
        <p:nvPicPr>
          <p:cNvPr id="21509" name="Picture 4" descr="http://www.prosv.ru/import/images/b-41-0227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0082" y="3701869"/>
            <a:ext cx="2526686" cy="34445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1510" name="Picture 2" descr="http://catalog.prosv.ru/images/big/1e6c986e-a11d-11df-9228-0019b9f502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964" y="3780631"/>
            <a:ext cx="2357746" cy="33745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Стрелка вправо 8"/>
          <p:cNvSpPr/>
          <p:nvPr/>
        </p:nvSpPr>
        <p:spPr>
          <a:xfrm>
            <a:off x="4841735" y="4970830"/>
            <a:ext cx="2105263" cy="47608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162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1"/>
          <p:cNvSpPr>
            <a:spLocks noChangeArrowheads="1"/>
          </p:cNvSpPr>
          <p:nvPr/>
        </p:nvSpPr>
        <p:spPr bwMode="auto">
          <a:xfrm>
            <a:off x="887404" y="2383899"/>
            <a:ext cx="4971688" cy="68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r>
              <a:rPr lang="ru-RU" sz="2400">
                <a:solidFill>
                  <a:srgbClr val="D60000"/>
                </a:solidFill>
              </a:rPr>
              <a:t/>
            </a:r>
            <a:br>
              <a:rPr lang="ru-RU" sz="2400">
                <a:solidFill>
                  <a:srgbClr val="D60000"/>
                </a:solidFill>
              </a:rPr>
            </a:br>
            <a:endParaRPr lang="ru-RU" sz="2400">
              <a:solidFill>
                <a:srgbClr val="D60000"/>
              </a:solidFill>
            </a:endParaRPr>
          </a:p>
        </p:txBody>
      </p:sp>
      <p:sp>
        <p:nvSpPr>
          <p:cNvPr id="22531" name="Rectangle 43"/>
          <p:cNvSpPr>
            <a:spLocks noGrp="1" noChangeArrowheads="1"/>
          </p:cNvSpPr>
          <p:nvPr>
            <p:ph idx="4294967295"/>
          </p:nvPr>
        </p:nvSpPr>
        <p:spPr>
          <a:xfrm>
            <a:off x="0" y="1763713"/>
            <a:ext cx="9623425" cy="49911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900" b="1" dirty="0">
                <a:solidFill>
                  <a:schemeClr val="bg1"/>
                </a:solidFill>
                <a:cs typeface="Times New Roman" pitchFamily="18" charset="0"/>
              </a:rPr>
              <a:t>    Состав УМК   «Окружающий мир»</a:t>
            </a:r>
          </a:p>
          <a:p>
            <a:pPr>
              <a:buFontTx/>
              <a:buNone/>
            </a:pPr>
            <a:endParaRPr lang="ru-RU" sz="2900" b="1" dirty="0">
              <a:solidFill>
                <a:srgbClr val="F6BB00"/>
              </a:solidFill>
              <a:cs typeface="Times New Roman" pitchFamily="18" charset="0"/>
            </a:endParaRPr>
          </a:p>
        </p:txBody>
      </p:sp>
      <p:sp>
        <p:nvSpPr>
          <p:cNvPr id="22532" name="Прямоугольник 24"/>
          <p:cNvSpPr>
            <a:spLocks noChangeArrowheads="1"/>
          </p:cNvSpPr>
          <p:nvPr/>
        </p:nvSpPr>
        <p:spPr bwMode="auto">
          <a:xfrm>
            <a:off x="3136204" y="704186"/>
            <a:ext cx="5614035" cy="44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sz="2200" dirty="0">
                <a:cs typeface="Times New Roman" pitchFamily="18" charset="0"/>
              </a:rPr>
              <a:t>  авт. А.А.Плешаков, М.Ю. Новицкая</a:t>
            </a:r>
          </a:p>
        </p:txBody>
      </p:sp>
      <p:sp>
        <p:nvSpPr>
          <p:cNvPr id="22533" name="Прямоугольник 25"/>
          <p:cNvSpPr>
            <a:spLocks noChangeArrowheads="1"/>
          </p:cNvSpPr>
          <p:nvPr/>
        </p:nvSpPr>
        <p:spPr bwMode="auto">
          <a:xfrm>
            <a:off x="102414" y="1606130"/>
            <a:ext cx="2610229" cy="450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cs typeface="Times New Roman" pitchFamily="18" charset="0"/>
              </a:rPr>
              <a:t>Учебник</a:t>
            </a:r>
            <a:endParaRPr lang="en-US" sz="2200" dirty="0" smtClean="0"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200" dirty="0" smtClean="0">
                <a:cs typeface="Times New Roman" pitchFamily="18" charset="0"/>
              </a:rPr>
              <a:t> Рабочая </a:t>
            </a:r>
          </a:p>
          <a:p>
            <a:pPr algn="just"/>
            <a:r>
              <a:rPr lang="ru-RU" sz="2200" dirty="0" smtClean="0">
                <a:cs typeface="Times New Roman" pitchFamily="18" charset="0"/>
              </a:rPr>
              <a:t>  тетрадь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cs typeface="Times New Roman" pitchFamily="18" charset="0"/>
              </a:rPr>
              <a:t>Тесты </a:t>
            </a:r>
          </a:p>
          <a:p>
            <a:pPr algn="just">
              <a:buFont typeface="Arial" charset="0"/>
              <a:buChar char="•"/>
            </a:pPr>
            <a:r>
              <a:rPr lang="ru-RU" sz="2200" dirty="0" smtClean="0"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Методические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>  рекомендации 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>  к </a:t>
            </a:r>
            <a:r>
              <a:rPr lang="ru-RU" sz="2200" dirty="0" smtClean="0">
                <a:cs typeface="Times New Roman" pitchFamily="18" charset="0"/>
              </a:rPr>
              <a:t>урокам</a:t>
            </a:r>
            <a:endParaRPr lang="ru-RU" sz="2200" dirty="0"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200" dirty="0" smtClean="0"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Рабочая  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>  тетрадь 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>  «Окружающий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>   мир. ОБЖ</a:t>
            </a:r>
            <a:r>
              <a:rPr lang="ru-RU" sz="2200" dirty="0" smtClean="0">
                <a:cs typeface="Times New Roman" pitchFamily="18" charset="0"/>
              </a:rPr>
              <a:t>»</a:t>
            </a:r>
            <a:endParaRPr lang="ru-RU" sz="2200" dirty="0"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200" dirty="0" smtClean="0"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Рабочие 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>  программы</a:t>
            </a:r>
          </a:p>
        </p:txBody>
      </p:sp>
      <p:pic>
        <p:nvPicPr>
          <p:cNvPr id="32" name="Picture 2" descr="P:\Центр начального образования_GENERAL\Обложки\3 Перспектива\Окружающий мир\Учебники с диском\OM Perspektiva 1_1 +DVD.tif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36471" y="1319721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 descr="P:\Центр начального образования_GENERAL\Обложки\3 Перспектива\Окружающий мир\Учебники с диском\OM Perspektiva 1_2 +DVD.tif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72497" y="1636524"/>
            <a:ext cx="1264271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4" descr="P:\Центр начального образования_GENERAL\Обложки\3 Перспектива\Окружающий мир\Учебники с диском\OM Perspektiva 2_1 +DVD.jpg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2794" y="1319721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5" descr="P:\Центр начального образования_GENERAL\Обложки\3 Перспектива\Окружающий мир\Учебники с диском\OM Perspektiva 2_2 +DVD.jpg"/>
          <p:cNvPicPr preferRelativeResize="0"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10675" y="1636524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6" descr="P:\Центр начального образования_GENERAL\Обложки\3 Перспектива\Окружающий мир\Учебники с диском\OM Perspektiva 3_1 +DVD.jpg"/>
          <p:cNvPicPr preferRelativeResize="0"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78057" y="1319721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7" descr="P:\Центр начального образования_GENERAL\Обложки\3 Перспектива\Окружающий мир\Учебники с диском\OM Perspektiva 3_2 +DVD.jpg"/>
          <p:cNvPicPr preferRelativeResize="0"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15939" y="1636524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16" descr="P:\Центр начального образования_GENERAL\Обложки\3 Перспектива\Окружающий мир\Учебники\OM Persp Pleshakov 4_1.tif"/>
          <p:cNvPicPr preferRelativeResize="0"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799777" y="1319721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17" descr="P:\Центр начального образования_GENERAL\Обложки\3 Перспектива\Окружающий мир\Учебники\OM Persp Pleshakov 4_2.tif"/>
          <p:cNvPicPr preferRelativeResize="0">
            <a:picLocks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9135803" y="1636524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8" descr="P:\Центр начального образования_GENERAL\Обложки\3 Перспектива\Окружающий мир\Тетради\Плешаков-Обл-1С\OM Perspektiva RT 1_1 Cover.tif"/>
          <p:cNvPicPr preferRelativeResize="0">
            <a:picLocks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195415" y="3463829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9" descr="P:\Центр начального образования_GENERAL\Обложки\3 Перспектива\Окружающий мир\Тетради\Плешаков-Обл-1С\OM Perspektiva RT 1_2 Cover.tif"/>
          <p:cNvPicPr preferRelativeResize="0">
            <a:picLocks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531441" y="3780632"/>
            <a:ext cx="1264271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10" descr="P:\Центр начального образования_GENERAL\Обложки\3 Перспектива\Окружающий мир\Тетради\Плешаков-Обл-1С\OM Perspektiva RT 2_1.tif"/>
          <p:cNvPicPr preferRelativeResize="0">
            <a:picLocks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79255" y="3542592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11" descr="P:\Центр начального образования_GENERAL\Обложки\3 Перспектива\Окружающий мир\Тетради\Плешаков-Обл-1С\OM Perspektiva RT 2_2.tif"/>
          <p:cNvPicPr preferRelativeResize="0">
            <a:picLocks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217136" y="3859395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12" descr="P:\Центр начального образования_GENERAL\Обложки\3 Перспектива\Окружающий мир\Тетради\Плешаков-Обл-1С\OM_Perspektiva RT 4_1 Cover.tif"/>
          <p:cNvPicPr preferRelativeResize="0">
            <a:picLocks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246934" y="3463829"/>
            <a:ext cx="1264271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13" descr="P:\Центр начального образования_GENERAL\Обложки\3 Перспектива\Окружающий мир\Тетради\Плешаков-Обл-1С\OM_Perspektiva RT 4_2 Cover.tif"/>
          <p:cNvPicPr preferRelativeResize="0">
            <a:picLocks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7584815" y="3780632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14" descr="P:\Центр начального образования_GENERAL\Обложки\3 Перспектива\Окружающий мир\Тетради\Плешаков-Обл-1С\OM Perspektiva RT 3_1 Cover.tif"/>
          <p:cNvPicPr preferRelativeResize="0">
            <a:picLocks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5563093" y="3463829"/>
            <a:ext cx="1264272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15" descr="P:\Центр начального образования_GENERAL\Обложки\3 Перспектива\Окружающий мир\Тетради\Плешаков-Обл-1С\OM Perspektiva RT 3_2 Cover.tif"/>
          <p:cNvPicPr preferRelativeResize="0">
            <a:picLocks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5900975" y="3780632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18" descr="P:\ЦНО-Продвижение\Обложки\3 Перспектива\Окружающий мир\Методики\OM Persp Pleshakov Metod_Pouroch 1kl.jpg"/>
          <p:cNvPicPr preferRelativeResize="0">
            <a:picLocks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2652929" y="5448660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19" descr="P:\ЦНО-Продвижение\Обложки\3 Перспектива\Окружающий мир\Методики\OM Persp Pleshakov Metod_Pouroch 2kl.jpg"/>
          <p:cNvPicPr preferRelativeResize="0">
            <a:picLocks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3662862" y="5606187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20" descr="P:\ЦНО-Продвижение\Обложки\3 Перспектива\Окружающий мир\Методики\OM Persp Pleshakov Metod_Pouroch 3kl.jpg"/>
          <p:cNvPicPr preferRelativeResize="0">
            <a:picLocks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4672794" y="5765463"/>
            <a:ext cx="1262415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21" descr="P:\ЦНО-Продвижение\Обложки\3 Перспектива\Окружающий мир\Методики\OM Persp Pleshakov Metod_Pouroch 4kl.jpg"/>
          <p:cNvPicPr preferRelativeResize="0">
            <a:picLocks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5515642" y="5973748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2" descr="C:\Users\OFedoskina\Desktop\Новая папка 1\ОБЖ, Физкультура. Обложки для презентации\Перспектива ОБЖ 1 классObg_1kl.jpg"/>
          <p:cNvPicPr preferRelativeResize="0">
            <a:picLocks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7199480" y="5448660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3" descr="C:\Users\OFedoskina\Desktop\Новая папка 1\ОБЖ, Физкультура. Обложки для презентации\Перспектива ОБЖ 2 класс.jpg"/>
          <p:cNvPicPr preferRelativeResize="0">
            <a:picLocks noChangeArrowheads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7956929" y="5606187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4" descr="C:\Users\OFedoskina\Desktop\Новая папка 1\ОБЖ, Физкультура. Обложки для презентации\Перспектива ОБЖ 3 класс.jpg"/>
          <p:cNvPicPr preferRelativeResize="0">
            <a:picLocks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8714379" y="5765463"/>
            <a:ext cx="1264272" cy="158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" descr="C:\Users\OFedoskina\Desktop\Новая папка 1\ОБЖ, Физкультура. Обложки для презентации\Перспектива ОБЖ 4 класс.tif"/>
          <p:cNvPicPr preferRelativeResize="0">
            <a:picLocks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9430985" y="5973748"/>
            <a:ext cx="1262415" cy="15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925681" y="207985"/>
            <a:ext cx="5771402" cy="520823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r>
              <a:rPr lang="ru-RU" sz="27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СОСТАВ УМК   «ОКРУЖАЮЩИЙ МИР»</a:t>
            </a:r>
            <a:endParaRPr lang="ru-RU" sz="27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t="37193" r="55417" b="11135"/>
          <a:stretch/>
        </p:blipFill>
        <p:spPr bwMode="auto">
          <a:xfrm>
            <a:off x="8961571" y="3413071"/>
            <a:ext cx="1610878" cy="219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0837" y="3079175"/>
            <a:ext cx="504056" cy="105638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627233" y="3367322"/>
            <a:ext cx="967840" cy="204041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ru-RU" sz="800" b="1" dirty="0">
                <a:solidFill>
                  <a:schemeClr val="bg1"/>
                </a:solidFill>
              </a:rPr>
              <a:t>НОВИНКА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47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05116" y="1874564"/>
            <a:ext cx="6820755" cy="524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378148" y="962738"/>
            <a:ext cx="8640959" cy="56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just">
              <a:buFontTx/>
              <a:buChar char="-"/>
            </a:pPr>
            <a:r>
              <a:rPr lang="ru-RU" dirty="0">
                <a:latin typeface="Calibri" pitchFamily="34" charset="0"/>
              </a:rPr>
              <a:t> </a:t>
            </a:r>
            <a:r>
              <a:rPr lang="ru-RU" sz="2300" dirty="0"/>
              <a:t>снимают ограничение в объеме информации содержательных ресурсов (объем практически неограничен; широко представлены образы природы и культуры в словесной, знаково-символической, </a:t>
            </a:r>
            <a:r>
              <a:rPr lang="ru-RU" sz="2300" dirty="0" err="1"/>
              <a:t>аудио-визуальной</a:t>
            </a:r>
            <a:r>
              <a:rPr lang="ru-RU" sz="2300" dirty="0"/>
              <a:t> форме )</a:t>
            </a:r>
            <a:endParaRPr lang="en-US" sz="2300" dirty="0"/>
          </a:p>
          <a:p>
            <a:pPr algn="just">
              <a:buFontTx/>
              <a:buChar char="-"/>
            </a:pPr>
            <a:endParaRPr lang="ru-RU" dirty="0"/>
          </a:p>
          <a:p>
            <a:pPr algn="just">
              <a:buFontTx/>
              <a:buChar char="-"/>
            </a:pPr>
            <a:r>
              <a:rPr lang="ru-RU" dirty="0"/>
              <a:t> </a:t>
            </a:r>
            <a:r>
              <a:rPr lang="ru-RU" sz="2300" dirty="0"/>
              <a:t>дают возможность строить индивидуальные информационные технологии; предоставляют способы диагностики достижения результатов</a:t>
            </a:r>
          </a:p>
          <a:p>
            <a:pPr algn="just">
              <a:buFontTx/>
              <a:buChar char="-"/>
            </a:pPr>
            <a:endParaRPr lang="ru-RU" dirty="0"/>
          </a:p>
          <a:p>
            <a:pPr algn="just">
              <a:buFontTx/>
              <a:buChar char="-"/>
            </a:pPr>
            <a:r>
              <a:rPr lang="ru-RU" dirty="0"/>
              <a:t> </a:t>
            </a:r>
            <a:r>
              <a:rPr lang="ru-RU" sz="2300" dirty="0"/>
              <a:t>способствуют росту значения информационно-образовательного «шлейфа» УМК, особенно электронного</a:t>
            </a:r>
          </a:p>
          <a:p>
            <a:pPr algn="just">
              <a:buFontTx/>
              <a:buChar char="-"/>
            </a:pPr>
            <a:endParaRPr lang="ru-RU" dirty="0"/>
          </a:p>
          <a:p>
            <a:pPr algn="just"/>
            <a:r>
              <a:rPr lang="ru-RU" sz="2300" dirty="0"/>
              <a:t>- изменяют роль учебника как интегратора всех участников образовательного процесса; как навигатора в безграничном море информации</a:t>
            </a:r>
          </a:p>
          <a:p>
            <a:pPr algn="just"/>
            <a:endParaRPr lang="ru-RU" sz="23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Label_okr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4691" y="2735462"/>
            <a:ext cx="1017545" cy="95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OM_1_Lab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94691" y="1260351"/>
            <a:ext cx="1017545" cy="95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OM_4_Labe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17061" y="4159345"/>
            <a:ext cx="1017545" cy="95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99387" y="158365"/>
            <a:ext cx="8684090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2700" dirty="0">
                <a:solidFill>
                  <a:srgbClr val="FF0000"/>
                </a:solidFill>
                <a:latin typeface="+mj-lt"/>
                <a:cs typeface="Arial" pitchFamily="34" charset="0"/>
              </a:rPr>
              <a:t>ЭЛЕКТРОННЫЕ ПРИЛОЖЕНИЯ </a:t>
            </a:r>
            <a:endParaRPr lang="en-US" sz="27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6141" y="1116335"/>
            <a:ext cx="10093122" cy="51125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6660" y="6617684"/>
            <a:ext cx="9526183" cy="79392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0696" y="6638818"/>
            <a:ext cx="9105137" cy="751655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ru-RU" u="sng" dirty="0" smtClean="0">
                <a:hlinkClick r:id="rId6"/>
              </a:rPr>
              <a:t>http://catalog.prosv.ru/item/22265</a:t>
            </a:r>
            <a:r>
              <a:rPr lang="ru-RU" dirty="0" smtClean="0"/>
              <a:t>,</a:t>
            </a:r>
            <a:r>
              <a:rPr lang="ru-RU" u="sng" dirty="0" smtClean="0">
                <a:hlinkClick r:id="rId7"/>
              </a:rPr>
              <a:t>http://catalog.prosv.ru/item/22267</a:t>
            </a:r>
            <a:r>
              <a:rPr lang="ru-RU" dirty="0" smtClean="0"/>
              <a:t>, </a:t>
            </a:r>
            <a:endParaRPr lang="en-US" dirty="0" smtClean="0"/>
          </a:p>
          <a:p>
            <a:pPr algn="ctr"/>
            <a:r>
              <a:rPr lang="ru-RU" u="sng" dirty="0" smtClean="0">
                <a:hlinkClick r:id="rId8"/>
              </a:rPr>
              <a:t>http://catalog.prosv.ru/item/22269</a:t>
            </a:r>
            <a:r>
              <a:rPr lang="ru-RU" dirty="0" smtClean="0"/>
              <a:t>, </a:t>
            </a:r>
            <a:r>
              <a:rPr lang="ru-RU" u="sng" dirty="0" smtClean="0">
                <a:hlinkClick r:id="rId9"/>
              </a:rPr>
              <a:t>http://catalog.prosv.ru/item/22271</a:t>
            </a:r>
            <a:endParaRPr lang="ru-RU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rot="5400000">
            <a:off x="9281363" y="5340040"/>
            <a:ext cx="714119" cy="1526037"/>
          </a:xfrm>
          <a:prstGeom prst="wedgeRoundRectCallout">
            <a:avLst>
              <a:gd name="adj1" fmla="val -147277"/>
              <a:gd name="adj2" fmla="val -15017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8920286" y="5708463"/>
            <a:ext cx="1474055" cy="75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Доступны для скачивания на сайте</a:t>
            </a:r>
          </a:p>
        </p:txBody>
      </p:sp>
    </p:spTree>
    <p:extLst>
      <p:ext uri="{BB962C8B-B14F-4D97-AF65-F5344CB8AC3E}">
        <p14:creationId xmlns:p14="http://schemas.microsoft.com/office/powerpoint/2010/main" val="20860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6"/>
          <p:cNvSpPr txBox="1">
            <a:spLocks noChangeArrowheads="1"/>
          </p:cNvSpPr>
          <p:nvPr/>
        </p:nvSpPr>
        <p:spPr bwMode="auto">
          <a:xfrm>
            <a:off x="4420310" y="7153446"/>
            <a:ext cx="2188805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класс</a:t>
            </a:r>
          </a:p>
        </p:txBody>
      </p:sp>
      <p:pic>
        <p:nvPicPr>
          <p:cNvPr id="24580" name="Picture 8" descr="E:\УЧЕБНИКИ\3 класс 1 часть\Okr_Mir-3-1_065-080_Page_02.jpg"/>
          <p:cNvPicPr>
            <a:picLocks noChangeAspect="1" noChangeArrowheads="1"/>
          </p:cNvPicPr>
          <p:nvPr/>
        </p:nvPicPr>
        <p:blipFill>
          <a:blip r:embed="rId2" cstate="print"/>
          <a:srcRect l="15691" t="18253" r="16417" b="18741"/>
          <a:stretch>
            <a:fillRect/>
          </a:stretch>
        </p:blipFill>
        <p:spPr bwMode="auto">
          <a:xfrm>
            <a:off x="557293" y="2440889"/>
            <a:ext cx="3538476" cy="427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Picture 10" descr="E:\УЧЕБНИКИ\3 класс 2 часть\Okr_Mir-3-2_033-048_Page_08.jpg"/>
          <p:cNvPicPr>
            <a:picLocks noChangeAspect="1" noChangeArrowheads="1"/>
          </p:cNvPicPr>
          <p:nvPr/>
        </p:nvPicPr>
        <p:blipFill>
          <a:blip r:embed="rId3" cstate="print"/>
          <a:srcRect l="15561" t="18002" r="16536" b="17992"/>
          <a:stretch>
            <a:fillRect/>
          </a:stretch>
        </p:blipFill>
        <p:spPr bwMode="auto">
          <a:xfrm>
            <a:off x="3925667" y="2738609"/>
            <a:ext cx="3453077" cy="434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83691" y="1398485"/>
            <a:ext cx="2946255" cy="7946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tabLst>
                <a:tab pos="521528" algn="l"/>
              </a:tabLst>
              <a:defRPr/>
            </a:pPr>
            <a:r>
              <a:rPr lang="ru-RU" sz="25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Человек и природа </a:t>
            </a:r>
            <a:endParaRPr lang="ru-RU" sz="250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6191" y="1398867"/>
            <a:ext cx="2948111" cy="7946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tabLst>
                <a:tab pos="521528" algn="l"/>
              </a:tabLst>
              <a:defRPr/>
            </a:pPr>
            <a:r>
              <a:rPr lang="ru-RU" sz="25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Человек и семья </a:t>
            </a:r>
            <a:endParaRPr lang="ru-RU" sz="250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46672" y="1398867"/>
            <a:ext cx="2948111" cy="7946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tabLst>
                <a:tab pos="521528" algn="l"/>
              </a:tabLst>
              <a:defRPr/>
            </a:pPr>
            <a:r>
              <a:rPr lang="ru-RU" sz="25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Человек и история</a:t>
            </a:r>
            <a:endParaRPr lang="ru-RU" sz="250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3346728" y="853046"/>
            <a:ext cx="337882" cy="397316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451962" y="853046"/>
            <a:ext cx="337882" cy="397316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504565" y="853046"/>
            <a:ext cx="337882" cy="397316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138524" y="257605"/>
            <a:ext cx="4782093" cy="520823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pPr algn="ctr" eaLnBrk="0" hangingPunct="0">
              <a:tabLst>
                <a:tab pos="521528" algn="l"/>
              </a:tabLst>
              <a:defRPr/>
            </a:pPr>
            <a:r>
              <a:rPr lang="ru-RU" sz="2700" dirty="0">
                <a:latin typeface="+mj-lt"/>
                <a:cs typeface="Times New Roman" pitchFamily="18" charset="0"/>
              </a:rPr>
              <a:t>ПРОБЛЕМЫ НАШЕГО ДИАЛОГА</a:t>
            </a:r>
            <a:endParaRPr lang="ru-RU" sz="2700" dirty="0">
              <a:latin typeface="+mj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3994" t="9690" r="25065" b="4859"/>
          <a:stretch>
            <a:fillRect/>
          </a:stretch>
        </p:blipFill>
        <p:spPr bwMode="auto">
          <a:xfrm>
            <a:off x="7273867" y="3085950"/>
            <a:ext cx="3419534" cy="432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5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252" y="196781"/>
            <a:ext cx="84375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АКТУАЛЬНЫЕ ПРОБЛЕМЫ СОВРЕМЕННОГО НАЧАЛЬНОГО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6926" y="1188343"/>
            <a:ext cx="9649072" cy="5184576"/>
          </a:xfrm>
          <a:prstGeom prst="roundRect">
            <a:avLst>
              <a:gd name="adj" fmla="val 113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- необходимость разработки Основной образовательной программы НОО с учетом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задач: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а) духовно-нравственного воспитания и развития личности младшего школьника с опорой на ценности отечественной культуры, в том числе – ценности семейного лада; </a:t>
            </a: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б) формирования гражданской идентичности и становления основ исторической памяти с опорой на семейную память; </a:t>
            </a: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в) гармонизации межнациональных отношений в условиях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полиэтничности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и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поликонфессиональности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российского общества с опорой на принцип «Единство в многообразии»;</a:t>
            </a: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г) формирования установок на здоровый образ жизни и безопасность жизнедеятельности с опорой на идею триединства понятия здоровье: (физическое, психическое, социально-нравственное)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8833327" y="6228903"/>
            <a:ext cx="720080" cy="5760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03213"/>
            <a:ext cx="9623425" cy="12604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000" b="1" dirty="0">
                <a:solidFill>
                  <a:srgbClr val="F6BB00"/>
                </a:solidFill>
                <a:cs typeface="Arial" charset="0"/>
              </a:rPr>
              <a:t/>
            </a:r>
            <a:br>
              <a:rPr lang="ru-RU" sz="3000" b="1" dirty="0">
                <a:solidFill>
                  <a:srgbClr val="F6BB00"/>
                </a:solidFill>
                <a:cs typeface="Arial" charset="0"/>
              </a:rPr>
            </a:br>
            <a:r>
              <a:rPr lang="ru-RU" sz="3000" b="1" dirty="0">
                <a:solidFill>
                  <a:srgbClr val="F6BB00"/>
                </a:solidFill>
                <a:cs typeface="Arial" charset="0"/>
              </a:rPr>
              <a:t/>
            </a:r>
            <a:br>
              <a:rPr lang="ru-RU" sz="3000" b="1" dirty="0">
                <a:solidFill>
                  <a:srgbClr val="F6BB00"/>
                </a:solidFill>
                <a:cs typeface="Arial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FFA52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A52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000" dirty="0">
                <a:solidFill>
                  <a:srgbClr val="F6BB00"/>
                </a:solidFill>
                <a:cs typeface="Arial" charset="0"/>
              </a:rPr>
              <a:t/>
            </a:r>
            <a:br>
              <a:rPr lang="ru-RU" sz="3000" dirty="0">
                <a:solidFill>
                  <a:srgbClr val="F6BB00"/>
                </a:solidFill>
                <a:cs typeface="Arial" charset="0"/>
              </a:rPr>
            </a:br>
            <a:endParaRPr lang="ru-RU" sz="3000" dirty="0">
              <a:solidFill>
                <a:srgbClr val="F6BB00"/>
              </a:solidFill>
              <a:cs typeface="Arial" charset="0"/>
            </a:endParaRPr>
          </a:p>
        </p:txBody>
      </p:sp>
      <p:sp>
        <p:nvSpPr>
          <p:cNvPr id="31749" name="TextBox 26"/>
          <p:cNvSpPr txBox="1">
            <a:spLocks noChangeArrowheads="1"/>
          </p:cNvSpPr>
          <p:nvPr/>
        </p:nvSpPr>
        <p:spPr bwMode="auto">
          <a:xfrm>
            <a:off x="662555" y="257605"/>
            <a:ext cx="9820322" cy="17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 eaLnBrk="0" hangingPunct="0"/>
            <a:r>
              <a:rPr lang="ru-RU" sz="2700" dirty="0">
                <a:cs typeface="Times New Roman" pitchFamily="18" charset="0"/>
              </a:rPr>
              <a:t>1 КЛАСС – ОРГАНИЗУЕМ ДИАЛОГ: ПРОПЕДЕВТИЧЕСКИ</a:t>
            </a:r>
            <a:endParaRPr lang="ru-RU" sz="2700" dirty="0"/>
          </a:p>
          <a:p>
            <a:pPr algn="ctr" eaLnBrk="0" hangingPunct="0"/>
            <a:r>
              <a:rPr lang="ru-RU" sz="2700" dirty="0">
                <a:cs typeface="Times New Roman" pitchFamily="18" charset="0"/>
              </a:rPr>
              <a:t>РАССМАТРИВАЕМ ФОРМУЛУ «ПРИРОДА + КУЛЬТУРА + ЧЕЛОВЕК (ЛЮДИ) = ОКРУЖАЮЩИЙ МИР» В РАЗНЫХ СОЦИОКУЛЬТУРНЫХ СРЕДАХ</a:t>
            </a:r>
            <a:endParaRPr lang="ru-RU" sz="2700" dirty="0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241453" y="6261637"/>
            <a:ext cx="2326099" cy="815524"/>
          </a:xfrm>
          <a:prstGeom prst="roundRect">
            <a:avLst/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1"/>
                </a:solidFill>
              </a:rPr>
              <a:t>Человек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294125" y="2192789"/>
            <a:ext cx="2326099" cy="815524"/>
          </a:xfrm>
          <a:prstGeom prst="roundRect">
            <a:avLst/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1"/>
                </a:solidFill>
              </a:rPr>
              <a:t>Природа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7083518" y="2143168"/>
            <a:ext cx="2326099" cy="812669"/>
          </a:xfrm>
          <a:prstGeom prst="roundRect">
            <a:avLst/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1"/>
                </a:solidFill>
              </a:rPr>
              <a:t>Культура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14916011">
            <a:off x="1276798" y="4768450"/>
            <a:ext cx="2822969" cy="238574"/>
          </a:xfrm>
          <a:prstGeom prst="leftRightArrow">
            <a:avLst>
              <a:gd name="adj1" fmla="val 50000"/>
              <a:gd name="adj2" fmla="val 94439"/>
            </a:avLst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pPr eaLnBrk="1" hangingPunct="1"/>
            <a:endParaRPr lang="ru-RU" altLang="ru-RU" sz="1800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6631935">
            <a:off x="6782515" y="4774508"/>
            <a:ext cx="2822969" cy="238574"/>
          </a:xfrm>
          <a:prstGeom prst="leftRightArrow">
            <a:avLst>
              <a:gd name="adj1" fmla="val 50000"/>
              <a:gd name="adj2" fmla="val 81368"/>
            </a:avLst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pPr eaLnBrk="1" hangingPunct="1"/>
            <a:endParaRPr lang="ru-RU" altLang="ru-RU" sz="1800"/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4030930" y="2391269"/>
            <a:ext cx="2684173" cy="274124"/>
          </a:xfrm>
          <a:prstGeom prst="leftRightArrow">
            <a:avLst>
              <a:gd name="adj1" fmla="val 50000"/>
              <a:gd name="adj2" fmla="val 99997"/>
            </a:avLst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pPr eaLnBrk="1" hangingPunct="1"/>
            <a:endParaRPr lang="ru-RU" altLang="ru-RU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2873051" y="2937090"/>
            <a:ext cx="5105192" cy="3076446"/>
          </a:xfrm>
          <a:prstGeom prst="ellips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lIns="104306" tIns="52153" rIns="104306" bIns="52153" anchor="ctr"/>
          <a:lstStyle/>
          <a:p>
            <a:pPr algn="ctr" eaLnBrk="1" hangingPunct="1"/>
            <a:r>
              <a:rPr lang="ru-RU" altLang="ru-RU" sz="2300" dirty="0"/>
              <a:t>Социальная среда: </a:t>
            </a:r>
          </a:p>
          <a:p>
            <a:pPr algn="ctr" eaLnBrk="1" hangingPunct="1"/>
            <a:r>
              <a:rPr lang="ru-RU" altLang="ru-RU" sz="2300" dirty="0"/>
              <a:t>Пирамида социальных идентичностей </a:t>
            </a:r>
          </a:p>
          <a:p>
            <a:pPr algn="ctr" eaLnBrk="1" hangingPunct="1"/>
            <a:r>
              <a:rPr lang="ru-RU" altLang="ru-RU" sz="2300" dirty="0"/>
              <a:t>и нравственных ориентиров человека</a:t>
            </a:r>
          </a:p>
          <a:p>
            <a:pPr algn="ctr" eaLnBrk="1" hangingPunct="1"/>
            <a:r>
              <a:rPr lang="ru-RU" altLang="ru-RU" sz="2300" dirty="0"/>
              <a:t> в разных социальных средах</a:t>
            </a:r>
            <a:r>
              <a:rPr lang="ru-RU" altLang="ru-RU" sz="23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1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9" name="Номер слайда 1"/>
          <p:cNvSpPr txBox="1">
            <a:spLocks/>
          </p:cNvSpPr>
          <p:nvPr/>
        </p:nvSpPr>
        <p:spPr bwMode="auto">
          <a:xfrm>
            <a:off x="8198273" y="7008171"/>
            <a:ext cx="2495127" cy="40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pPr algn="r" eaLnBrk="1" hangingPunct="1"/>
            <a:fld id="{58231580-3E8C-47C3-A4DA-3C12BA291673}" type="slidenum">
              <a:rPr lang="ru-RU" altLang="ru-RU" sz="14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21</a:t>
            </a:fld>
            <a:endParaRPr lang="ru-RU" altLang="ru-RU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540" y="158364"/>
            <a:ext cx="9170345" cy="2044317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pPr algn="ctr"/>
            <a:r>
              <a:rPr lang="ru-RU" b="1" dirty="0" smtClean="0"/>
              <a:t>1 класс</a:t>
            </a:r>
            <a:r>
              <a:rPr lang="ru-RU" dirty="0" smtClean="0"/>
              <a:t>: основная задача – сформировать предпосылки </a:t>
            </a:r>
          </a:p>
          <a:p>
            <a:pPr algn="ctr"/>
            <a:r>
              <a:rPr lang="ru-RU" dirty="0" smtClean="0"/>
              <a:t>для понимания и осознания многоуровневой идентичности </a:t>
            </a:r>
          </a:p>
          <a:p>
            <a:pPr algn="ctr"/>
            <a:r>
              <a:rPr lang="ru-RU" dirty="0" smtClean="0"/>
              <a:t>своей личности и личности другого человека </a:t>
            </a:r>
          </a:p>
          <a:p>
            <a:pPr algn="ctr"/>
            <a:r>
              <a:rPr lang="ru-RU" dirty="0" smtClean="0"/>
              <a:t>на основе последовательного </a:t>
            </a:r>
            <a:r>
              <a:rPr lang="ru-RU" dirty="0" err="1" smtClean="0"/>
              <a:t>самоотождествления</a:t>
            </a:r>
            <a:r>
              <a:rPr lang="ru-RU" dirty="0" smtClean="0"/>
              <a:t> себя с другим человеком </a:t>
            </a:r>
          </a:p>
          <a:p>
            <a:pPr algn="ctr"/>
            <a:r>
              <a:rPr lang="ru-RU" dirty="0" smtClean="0"/>
              <a:t>или общественной группой, отвечая каждый раз на вопрос: «Кто мы? </a:t>
            </a:r>
          </a:p>
          <a:p>
            <a:pPr algn="ctr"/>
            <a:r>
              <a:rPr lang="ru-RU" dirty="0" smtClean="0"/>
              <a:t>Есть ли у нас общие цели, общие интересы, общие ценности и идеалы?»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51990" y="3631771"/>
            <a:ext cx="3999944" cy="635067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Этническая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41467" y="4326453"/>
            <a:ext cx="4578884" cy="59544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Историко-культурная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20420" y="5070755"/>
            <a:ext cx="5420977" cy="645061"/>
          </a:xfrm>
          <a:prstGeom prst="roundRect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Локально-территориальная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88850" y="6608977"/>
            <a:ext cx="7210426" cy="63506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Семейно-родственная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7266" y="5815055"/>
            <a:ext cx="6157809" cy="6350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Лингвистическая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67774" y="2887470"/>
            <a:ext cx="3263113" cy="63506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Религиозная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36191" y="2143168"/>
            <a:ext cx="2473650" cy="6350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Национально-государственная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05116" y="-19253"/>
            <a:ext cx="9388285" cy="126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7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ru-RU" sz="27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Oval 6"/>
          <p:cNvSpPr txBox="1">
            <a:spLocks noChangeArrowheads="1"/>
          </p:cNvSpPr>
          <p:nvPr/>
        </p:nvSpPr>
        <p:spPr bwMode="auto">
          <a:xfrm>
            <a:off x="3460834" y="3789420"/>
            <a:ext cx="4379467" cy="2539675"/>
          </a:xfrm>
          <a:prstGeom prst="ellips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lIns="104306" tIns="52153" rIns="104306" bIns="52153" anchor="ctr"/>
          <a:lstStyle/>
          <a:p>
            <a:pPr marL="391146" indent="-391146" algn="ctr"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+mn-cs"/>
              </a:rPr>
              <a:t>Круглый год.</a:t>
            </a:r>
          </a:p>
          <a:p>
            <a:pPr marL="391146" indent="-391146" algn="ctr"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+mn-cs"/>
              </a:rPr>
              <a:t>Время и пространство: </a:t>
            </a:r>
          </a:p>
          <a:p>
            <a:pPr marL="391146" indent="-391146" algn="ctr"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+mn-cs"/>
              </a:rPr>
              <a:t>единство жизни человека и </a:t>
            </a:r>
          </a:p>
          <a:p>
            <a:pPr marL="391146" indent="-391146" algn="ctr"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+mn-cs"/>
              </a:rPr>
              <a:t>природы – нравственная норма</a:t>
            </a: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609910" y="6261637"/>
            <a:ext cx="1887106" cy="545287"/>
          </a:xfrm>
          <a:prstGeom prst="roundRect">
            <a:avLst/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1"/>
                </a:solidFill>
              </a:rPr>
              <a:t>Человек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616824" y="2677985"/>
            <a:ext cx="1887106" cy="619499"/>
          </a:xfrm>
          <a:prstGeom prst="roundRect">
            <a:avLst/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1"/>
                </a:solidFill>
              </a:rPr>
              <a:t>Природа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7805975" y="6169748"/>
            <a:ext cx="1887106" cy="619499"/>
          </a:xfrm>
          <a:prstGeom prst="roundRect">
            <a:avLst/>
          </a:prstGeom>
          <a:noFill/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1"/>
                </a:solidFill>
              </a:rPr>
              <a:t>Культура</a:t>
            </a:r>
          </a:p>
        </p:txBody>
      </p:sp>
      <p:sp>
        <p:nvSpPr>
          <p:cNvPr id="43023" name="AutoShape 9"/>
          <p:cNvSpPr>
            <a:spLocks noChangeArrowheads="1"/>
          </p:cNvSpPr>
          <p:nvPr/>
        </p:nvSpPr>
        <p:spPr bwMode="auto">
          <a:xfrm>
            <a:off x="4304456" y="6360553"/>
            <a:ext cx="2824394" cy="311971"/>
          </a:xfrm>
          <a:prstGeom prst="leftRightArrow">
            <a:avLst>
              <a:gd name="adj1" fmla="val 50000"/>
              <a:gd name="adj2" fmla="val 100006"/>
            </a:avLst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 sz="1800"/>
          </a:p>
        </p:txBody>
      </p:sp>
      <p:sp>
        <p:nvSpPr>
          <p:cNvPr id="43024" name="AutoShape 9"/>
          <p:cNvSpPr>
            <a:spLocks noChangeArrowheads="1"/>
          </p:cNvSpPr>
          <p:nvPr/>
        </p:nvSpPr>
        <p:spPr bwMode="auto">
          <a:xfrm rot="7829444">
            <a:off x="2087124" y="4473350"/>
            <a:ext cx="2720635" cy="309358"/>
          </a:xfrm>
          <a:prstGeom prst="leftRightArrow">
            <a:avLst>
              <a:gd name="adj1" fmla="val 50000"/>
              <a:gd name="adj2" fmla="val 100006"/>
            </a:avLst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 sz="1800"/>
          </a:p>
        </p:txBody>
      </p:sp>
      <p:sp>
        <p:nvSpPr>
          <p:cNvPr id="43025" name="AutoShape 9"/>
          <p:cNvSpPr>
            <a:spLocks noChangeArrowheads="1"/>
          </p:cNvSpPr>
          <p:nvPr/>
        </p:nvSpPr>
        <p:spPr bwMode="auto">
          <a:xfrm rot="2891182">
            <a:off x="6491155" y="4502724"/>
            <a:ext cx="2791537" cy="309358"/>
          </a:xfrm>
          <a:prstGeom prst="leftRightArrow">
            <a:avLst>
              <a:gd name="adj1" fmla="val 50000"/>
              <a:gd name="adj2" fmla="val 100003"/>
            </a:avLst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 sz="1800"/>
          </a:p>
        </p:txBody>
      </p:sp>
      <p:sp>
        <p:nvSpPr>
          <p:cNvPr id="43013" name="TextBox 13"/>
          <p:cNvSpPr txBox="1">
            <a:spLocks noChangeArrowheads="1"/>
          </p:cNvSpPr>
          <p:nvPr/>
        </p:nvSpPr>
        <p:spPr bwMode="auto">
          <a:xfrm>
            <a:off x="1346756" y="257604"/>
            <a:ext cx="9158639" cy="247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 eaLnBrk="0" hangingPunct="0"/>
            <a:r>
              <a:rPr lang="ru-RU" sz="2700" dirty="0">
                <a:cs typeface="Times New Roman" pitchFamily="18" charset="0"/>
              </a:rPr>
              <a:t>2 КЛАСС: ОРГАНИЗУЕМ ДИАЛОГ ПО ПРОБЛЕМЕ «КРУГЛЫЙ ГОД В ПРИРОДЕ И КУЛЬТУРЕ»</a:t>
            </a:r>
            <a:endParaRPr lang="ru-RU" sz="2700" dirty="0"/>
          </a:p>
          <a:p>
            <a:pPr algn="ctr" eaLnBrk="0" hangingPunct="0"/>
            <a:r>
              <a:rPr lang="ru-RU" sz="2500" b="1" dirty="0">
                <a:cs typeface="Times New Roman" pitchFamily="18" charset="0"/>
              </a:rPr>
              <a:t>- Образ Вселенной в науке и искусстве;</a:t>
            </a:r>
            <a:endParaRPr lang="ru-RU" sz="2500" dirty="0"/>
          </a:p>
          <a:p>
            <a:pPr algn="ctr" eaLnBrk="0" hangingPunct="0"/>
            <a:r>
              <a:rPr lang="ru-RU" sz="2500" b="1" dirty="0">
                <a:cs typeface="Times New Roman" pitchFamily="18" charset="0"/>
              </a:rPr>
              <a:t>- </a:t>
            </a:r>
            <a:r>
              <a:rPr lang="ru-RU" sz="2500" b="1" dirty="0" err="1">
                <a:cs typeface="Times New Roman" pitchFamily="18" charset="0"/>
              </a:rPr>
              <a:t>Полилог</a:t>
            </a:r>
            <a:r>
              <a:rPr lang="ru-RU" sz="2500" b="1" dirty="0">
                <a:cs typeface="Times New Roman" pitchFamily="18" charset="0"/>
              </a:rPr>
              <a:t> календарей разных культур</a:t>
            </a:r>
            <a:endParaRPr lang="ru-RU" sz="2500" dirty="0"/>
          </a:p>
          <a:p>
            <a:pPr algn="ctr" eaLnBrk="0" hangingPunct="0"/>
            <a:r>
              <a:rPr lang="ru-RU" sz="2500" b="1" dirty="0">
                <a:cs typeface="Times New Roman" pitchFamily="18" charset="0"/>
              </a:rPr>
              <a:t>- Познание особенностей времен года средствами научных знаний и разных видов искусства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2900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1470343" y="126021"/>
            <a:ext cx="9219345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pPr algn="ctr"/>
            <a:endParaRPr lang="ru-RU"/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925710" y="3532531"/>
            <a:ext cx="9011417" cy="3644109"/>
            <a:chOff x="3374" y="3321"/>
            <a:chExt cx="13178" cy="6600"/>
          </a:xfrm>
        </p:grpSpPr>
        <p:sp>
          <p:nvSpPr>
            <p:cNvPr id="50186" name="Скругленный прямоугольник 4"/>
            <p:cNvSpPr>
              <a:spLocks noChangeArrowheads="1"/>
            </p:cNvSpPr>
            <p:nvPr/>
          </p:nvSpPr>
          <p:spPr bwMode="auto">
            <a:xfrm>
              <a:off x="13640" y="9087"/>
              <a:ext cx="2912" cy="83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300" b="1" dirty="0">
                  <a:latin typeface="Calibri" pitchFamily="34" charset="0"/>
                </a:rPr>
                <a:t>Человек</a:t>
              </a:r>
            </a:p>
          </p:txBody>
        </p:sp>
        <p:sp>
          <p:nvSpPr>
            <p:cNvPr id="50187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3374" y="8947"/>
              <a:ext cx="2912" cy="94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300" b="1" dirty="0">
                  <a:latin typeface="Calibri" pitchFamily="34" charset="0"/>
                </a:rPr>
                <a:t>Природа</a:t>
              </a:r>
            </a:p>
          </p:txBody>
        </p:sp>
        <p:sp>
          <p:nvSpPr>
            <p:cNvPr id="50188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8437" y="3321"/>
              <a:ext cx="2912" cy="98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300" b="1" dirty="0">
                  <a:latin typeface="Calibri" pitchFamily="34" charset="0"/>
                </a:rPr>
                <a:t>Культура</a:t>
              </a:r>
            </a:p>
          </p:txBody>
        </p:sp>
      </p:grpSp>
      <p:sp>
        <p:nvSpPr>
          <p:cNvPr id="50180" name="Прямоугольник 10"/>
          <p:cNvSpPr>
            <a:spLocks noChangeArrowheads="1"/>
          </p:cNvSpPr>
          <p:nvPr/>
        </p:nvSpPr>
        <p:spPr bwMode="auto">
          <a:xfrm>
            <a:off x="1303259" y="1078180"/>
            <a:ext cx="9093103" cy="44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/>
          <a:lstStyle/>
          <a:p>
            <a:pPr algn="ctr"/>
            <a:endParaRPr lang="ru-RU" sz="2300">
              <a:solidFill>
                <a:srgbClr val="FFFFFF"/>
              </a:solidFill>
            </a:endParaRPr>
          </a:p>
        </p:txBody>
      </p:sp>
      <p:sp>
        <p:nvSpPr>
          <p:cNvPr id="50181" name="Oval 6"/>
          <p:cNvSpPr>
            <a:spLocks noChangeArrowheads="1"/>
          </p:cNvSpPr>
          <p:nvPr/>
        </p:nvSpPr>
        <p:spPr bwMode="auto">
          <a:xfrm>
            <a:off x="2715158" y="4425693"/>
            <a:ext cx="6158215" cy="2351966"/>
          </a:xfrm>
          <a:prstGeom prst="ellips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ru-RU" dirty="0"/>
              <a:t>Целостность окружающего мира:</a:t>
            </a:r>
          </a:p>
          <a:p>
            <a:pPr algn="ctr"/>
            <a:r>
              <a:rPr lang="ru-RU" dirty="0"/>
              <a:t>мир как дом и дом как мир.</a:t>
            </a:r>
          </a:p>
          <a:p>
            <a:pPr algn="ctr"/>
            <a:r>
              <a:rPr lang="ru-RU" dirty="0"/>
              <a:t>Мир – порядок, иерархия, лад, взаимная </a:t>
            </a:r>
          </a:p>
          <a:p>
            <a:pPr algn="ctr"/>
            <a:r>
              <a:rPr lang="ru-RU" dirty="0"/>
              <a:t>связь всего со всем и каждого со всеми</a:t>
            </a:r>
            <a:r>
              <a:rPr lang="ru-RU" b="1" dirty="0">
                <a:latin typeface="Calibri" pitchFamily="34" charset="0"/>
              </a:rPr>
              <a:t> </a:t>
            </a:r>
          </a:p>
        </p:txBody>
      </p:sp>
      <p:sp>
        <p:nvSpPr>
          <p:cNvPr id="50182" name="Двойная стрелка влево/вправо 13"/>
          <p:cNvSpPr>
            <a:spLocks noChangeArrowheads="1"/>
          </p:cNvSpPr>
          <p:nvPr/>
        </p:nvSpPr>
        <p:spPr bwMode="auto">
          <a:xfrm rot="-2817656">
            <a:off x="1331516" y="4927257"/>
            <a:ext cx="2891483" cy="330456"/>
          </a:xfrm>
          <a:prstGeom prst="leftRightArrow">
            <a:avLst>
              <a:gd name="adj1" fmla="val 50000"/>
              <a:gd name="adj2" fmla="val 94614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50183" name="Двойная стрелка влево/вправо 14"/>
          <p:cNvSpPr>
            <a:spLocks noChangeArrowheads="1"/>
          </p:cNvSpPr>
          <p:nvPr/>
        </p:nvSpPr>
        <p:spPr bwMode="auto">
          <a:xfrm rot="-7810897">
            <a:off x="7487297" y="4922801"/>
            <a:ext cx="2896734" cy="324887"/>
          </a:xfrm>
          <a:prstGeom prst="leftRightArrow">
            <a:avLst>
              <a:gd name="adj1" fmla="val 50000"/>
              <a:gd name="adj2" fmla="val 81393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50184" name="Двойная стрелка влево/вправо 15"/>
          <p:cNvSpPr>
            <a:spLocks noChangeArrowheads="1"/>
          </p:cNvSpPr>
          <p:nvPr/>
        </p:nvSpPr>
        <p:spPr bwMode="auto">
          <a:xfrm>
            <a:off x="4167828" y="6876899"/>
            <a:ext cx="3395525" cy="315053"/>
          </a:xfrm>
          <a:prstGeom prst="leftRightArrow">
            <a:avLst>
              <a:gd name="adj1" fmla="val 50000"/>
              <a:gd name="adj2" fmla="val 99965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50185" name="Прямоугольник 16"/>
          <p:cNvSpPr>
            <a:spLocks noChangeArrowheads="1"/>
          </p:cNvSpPr>
          <p:nvPr/>
        </p:nvSpPr>
        <p:spPr bwMode="auto">
          <a:xfrm>
            <a:off x="1504648" y="207985"/>
            <a:ext cx="8673536" cy="341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sz="2700" dirty="0"/>
              <a:t>3 КЛАСС: ОРГАНИЗУЕМ ДИАЛОГ ПО ПРОБЛЕМЕ «КРУГ ЖИЗНИ В ПРИРОДЕ И КУЛЬТУРЕ»</a:t>
            </a:r>
          </a:p>
          <a:p>
            <a:r>
              <a:rPr lang="ru-RU" sz="2300" b="1" dirty="0"/>
              <a:t> </a:t>
            </a:r>
          </a:p>
          <a:p>
            <a:r>
              <a:rPr lang="ru-RU" sz="2300" b="1" dirty="0"/>
              <a:t>- Познание окружающего мира и ответственность человека за использование своих знаний</a:t>
            </a:r>
          </a:p>
          <a:p>
            <a:r>
              <a:rPr lang="ru-RU" sz="2300" b="1" dirty="0"/>
              <a:t>- Диалог науки и искусства в познании мира природы</a:t>
            </a:r>
          </a:p>
          <a:p>
            <a:r>
              <a:rPr lang="ru-RU" sz="2300" b="1" dirty="0"/>
              <a:t>- Диалог народов России и мира через культуру семейного лада</a:t>
            </a:r>
          </a:p>
          <a:p>
            <a:r>
              <a:rPr lang="ru-RU" sz="2300" b="1" dirty="0"/>
              <a:t>- Духовно-нравственные и культурные ценности народов России и мира как основа жизнеспособности человечества</a:t>
            </a:r>
          </a:p>
        </p:txBody>
      </p:sp>
    </p:spTree>
    <p:extLst>
      <p:ext uri="{BB962C8B-B14F-4D97-AF65-F5344CB8AC3E}">
        <p14:creationId xmlns:p14="http://schemas.microsoft.com/office/powerpoint/2010/main" val="9305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1050776" y="126021"/>
            <a:ext cx="9598069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pPr algn="ctr"/>
            <a:endParaRPr lang="ru-RU"/>
          </a:p>
        </p:txBody>
      </p:sp>
      <p:sp>
        <p:nvSpPr>
          <p:cNvPr id="56329" name="Скругленный прямоугольник 5"/>
          <p:cNvSpPr>
            <a:spLocks noChangeArrowheads="1"/>
          </p:cNvSpPr>
          <p:nvPr/>
        </p:nvSpPr>
        <p:spPr bwMode="auto">
          <a:xfrm>
            <a:off x="1925695" y="3631771"/>
            <a:ext cx="1708527" cy="41357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 lIns="104306" tIns="52153" rIns="104306" bIns="52153" anchor="ctr"/>
          <a:lstStyle/>
          <a:p>
            <a:pPr algn="ctr"/>
            <a:r>
              <a:rPr lang="ru-RU" sz="2300" b="1" dirty="0">
                <a:latin typeface="Calibri" pitchFamily="34" charset="0"/>
              </a:rPr>
              <a:t>Человек</a:t>
            </a:r>
          </a:p>
        </p:txBody>
      </p:sp>
      <p:sp>
        <p:nvSpPr>
          <p:cNvPr id="56330" name="Скругленный прямоугольник 6"/>
          <p:cNvSpPr>
            <a:spLocks noChangeArrowheads="1"/>
          </p:cNvSpPr>
          <p:nvPr/>
        </p:nvSpPr>
        <p:spPr bwMode="auto">
          <a:xfrm>
            <a:off x="4662499" y="6708217"/>
            <a:ext cx="1898157" cy="4693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 lIns="104306" tIns="52153" rIns="104306" bIns="52153" anchor="ctr"/>
          <a:lstStyle/>
          <a:p>
            <a:pPr algn="ctr"/>
            <a:r>
              <a:rPr lang="ru-RU" sz="2300" b="1" dirty="0">
                <a:latin typeface="Calibri" pitchFamily="34" charset="0"/>
              </a:rPr>
              <a:t>Природа</a:t>
            </a:r>
          </a:p>
        </p:txBody>
      </p:sp>
      <p:sp>
        <p:nvSpPr>
          <p:cNvPr id="56331" name="Скругленный прямоугольник 7"/>
          <p:cNvSpPr>
            <a:spLocks noChangeArrowheads="1"/>
          </p:cNvSpPr>
          <p:nvPr/>
        </p:nvSpPr>
        <p:spPr bwMode="auto">
          <a:xfrm>
            <a:off x="7455636" y="3631771"/>
            <a:ext cx="1708527" cy="4693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 lIns="104306" tIns="52153" rIns="104306" bIns="52153" anchor="ctr"/>
          <a:lstStyle/>
          <a:p>
            <a:pPr algn="ctr"/>
            <a:r>
              <a:rPr lang="ru-RU" sz="2300" b="1" dirty="0">
                <a:latin typeface="Calibri" pitchFamily="34" charset="0"/>
              </a:rPr>
              <a:t>Культура</a:t>
            </a:r>
          </a:p>
        </p:txBody>
      </p:sp>
      <p:sp>
        <p:nvSpPr>
          <p:cNvPr id="56332" name="Двойная стрелка влево/вправо 9"/>
          <p:cNvSpPr>
            <a:spLocks noChangeArrowheads="1"/>
          </p:cNvSpPr>
          <p:nvPr/>
        </p:nvSpPr>
        <p:spPr bwMode="auto">
          <a:xfrm>
            <a:off x="4236576" y="3701532"/>
            <a:ext cx="2723605" cy="238182"/>
          </a:xfrm>
          <a:prstGeom prst="leftRightArrow">
            <a:avLst>
              <a:gd name="adj1" fmla="val 50000"/>
              <a:gd name="adj2" fmla="val 99948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56324" name="Прямоугольник 10"/>
          <p:cNvSpPr>
            <a:spLocks noChangeArrowheads="1"/>
          </p:cNvSpPr>
          <p:nvPr/>
        </p:nvSpPr>
        <p:spPr bwMode="auto">
          <a:xfrm>
            <a:off x="1217860" y="1001168"/>
            <a:ext cx="9009561" cy="71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6325" name="Oval 6"/>
          <p:cNvSpPr>
            <a:spLocks noChangeArrowheads="1"/>
          </p:cNvSpPr>
          <p:nvPr/>
        </p:nvSpPr>
        <p:spPr bwMode="auto">
          <a:xfrm>
            <a:off x="3241466" y="4127972"/>
            <a:ext cx="4673881" cy="2461267"/>
          </a:xfrm>
          <a:prstGeom prst="ellips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ru-RU" b="1">
                <a:latin typeface="Calibri" pitchFamily="34" charset="0"/>
              </a:rPr>
              <a:t>Моё Отечество </a:t>
            </a:r>
          </a:p>
          <a:p>
            <a:pPr algn="ctr"/>
            <a:r>
              <a:rPr lang="ru-RU" b="1">
                <a:latin typeface="Calibri" pitchFamily="34" charset="0"/>
              </a:rPr>
              <a:t>в пространстве и </a:t>
            </a:r>
          </a:p>
          <a:p>
            <a:pPr algn="ctr"/>
            <a:r>
              <a:rPr lang="ru-RU" b="1">
                <a:latin typeface="Calibri" pitchFamily="34" charset="0"/>
              </a:rPr>
              <a:t>историческом времени: </a:t>
            </a:r>
          </a:p>
          <a:p>
            <a:pPr algn="ctr"/>
            <a:r>
              <a:rPr lang="ru-RU" b="1">
                <a:latin typeface="Calibri" pitchFamily="34" charset="0"/>
              </a:rPr>
              <a:t>честь и ответственность человека </a:t>
            </a:r>
          </a:p>
          <a:p>
            <a:pPr algn="ctr"/>
            <a:r>
              <a:rPr lang="ru-RU" b="1">
                <a:latin typeface="Calibri" pitchFamily="34" charset="0"/>
              </a:rPr>
              <a:t>как субъекта истории</a:t>
            </a:r>
          </a:p>
        </p:txBody>
      </p:sp>
      <p:sp>
        <p:nvSpPr>
          <p:cNvPr id="56326" name="Двойная стрелка влево/вправо 13"/>
          <p:cNvSpPr>
            <a:spLocks noChangeArrowheads="1"/>
          </p:cNvSpPr>
          <p:nvPr/>
        </p:nvSpPr>
        <p:spPr bwMode="auto">
          <a:xfrm rot="-6928358">
            <a:off x="1804090" y="5346597"/>
            <a:ext cx="2196617" cy="237631"/>
          </a:xfrm>
          <a:prstGeom prst="leftRightArrow">
            <a:avLst>
              <a:gd name="adj1" fmla="val 50000"/>
              <a:gd name="adj2" fmla="val 81343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56327" name="Двойная стрелка влево/вправо 14"/>
          <p:cNvSpPr>
            <a:spLocks noChangeArrowheads="1"/>
          </p:cNvSpPr>
          <p:nvPr/>
        </p:nvSpPr>
        <p:spPr bwMode="auto">
          <a:xfrm rot="-4123003">
            <a:off x="7151863" y="5321118"/>
            <a:ext cx="2200117" cy="243200"/>
          </a:xfrm>
          <a:prstGeom prst="leftRightArrow">
            <a:avLst>
              <a:gd name="adj1" fmla="val 50000"/>
              <a:gd name="adj2" fmla="val 94533"/>
            </a:avLst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ru-RU"/>
          </a:p>
        </p:txBody>
      </p:sp>
      <p:sp>
        <p:nvSpPr>
          <p:cNvPr id="56328" name="TextBox 17"/>
          <p:cNvSpPr txBox="1">
            <a:spLocks noChangeArrowheads="1"/>
          </p:cNvSpPr>
          <p:nvPr/>
        </p:nvSpPr>
        <p:spPr bwMode="auto">
          <a:xfrm>
            <a:off x="1346756" y="307224"/>
            <a:ext cx="8842476" cy="32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eaLnBrk="0" hangingPunct="0"/>
            <a:r>
              <a:rPr lang="ru-RU" sz="2700" dirty="0">
                <a:cs typeface="Times New Roman" pitchFamily="18" charset="0"/>
              </a:rPr>
              <a:t>4 КЛАСС: ОРГАНИЗУЕМ ДИАЛОГ ПО ПРОБЛЕМЕ «НАШЕ ОТЕЧЕСТВО В ПРИРОДНОМ И КУЛЬТУРНОМ ПРОСТРАНСТВЕ И ВРЕМЕНИ»</a:t>
            </a:r>
            <a:endParaRPr lang="ru-RU" sz="2700" dirty="0"/>
          </a:p>
          <a:p>
            <a:pPr algn="ctr" eaLnBrk="0" hangingPunct="0"/>
            <a:r>
              <a:rPr lang="ru-RU" b="1" dirty="0" smtClean="0">
                <a:cs typeface="Times New Roman" pitchFamily="18" charset="0"/>
              </a:rPr>
              <a:t>- </a:t>
            </a:r>
            <a:r>
              <a:rPr lang="ru-RU" b="1" dirty="0">
                <a:cs typeface="Times New Roman" pitchFamily="18" charset="0"/>
              </a:rPr>
              <a:t>Познание ценностей российского общества </a:t>
            </a:r>
            <a:endParaRPr lang="ru-RU" sz="1100" dirty="0"/>
          </a:p>
          <a:p>
            <a:pPr algn="ctr" eaLnBrk="0" hangingPunct="0"/>
            <a:r>
              <a:rPr lang="ru-RU" b="1" dirty="0">
                <a:cs typeface="Times New Roman" pitchFamily="18" charset="0"/>
              </a:rPr>
              <a:t>- Диалог науки и искусства в познании мира природы России</a:t>
            </a:r>
            <a:endParaRPr lang="ru-RU" sz="1100" dirty="0"/>
          </a:p>
          <a:p>
            <a:pPr algn="ctr" eaLnBrk="0" hangingPunct="0"/>
            <a:r>
              <a:rPr lang="ru-RU" b="1" dirty="0">
                <a:cs typeface="Times New Roman" pitchFamily="18" charset="0"/>
              </a:rPr>
              <a:t>- Диалог культур народов России и мира в ходе изучения российской истории</a:t>
            </a:r>
            <a:endParaRPr lang="ru-RU" sz="1100" dirty="0"/>
          </a:p>
          <a:p>
            <a:pPr algn="ctr" eaLnBrk="0" hangingPunct="0"/>
            <a:r>
              <a:rPr lang="ru-RU" b="1" dirty="0">
                <a:cs typeface="Times New Roman" pitchFamily="18" charset="0"/>
              </a:rPr>
              <a:t>- Духовно-нравственные и культурные ценности народов России и мира как основа развития нашей страны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5874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2"/>
          <p:cNvSpPr txBox="1">
            <a:spLocks noChangeArrowheads="1"/>
          </p:cNvSpPr>
          <p:nvPr/>
        </p:nvSpPr>
        <p:spPr bwMode="auto">
          <a:xfrm>
            <a:off x="1820434" y="257605"/>
            <a:ext cx="8337511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sz="2700" dirty="0"/>
              <a:t>ПОРТАЛ «НАЧАЛЬНАЯ ШКОЛА»</a:t>
            </a:r>
          </a:p>
        </p:txBody>
      </p:sp>
      <p:sp>
        <p:nvSpPr>
          <p:cNvPr id="63491" name="Прямоугольник 3"/>
          <p:cNvSpPr>
            <a:spLocks noChangeArrowheads="1"/>
          </p:cNvSpPr>
          <p:nvPr/>
        </p:nvSpPr>
        <p:spPr bwMode="auto">
          <a:xfrm>
            <a:off x="4282477" y="6876899"/>
            <a:ext cx="2505316" cy="67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pPr algn="ctr"/>
            <a:r>
              <a:rPr lang="ru-RU" sz="3700">
                <a:solidFill>
                  <a:schemeClr val="bg1"/>
                </a:solidFill>
              </a:rPr>
              <a:t>1-4.</a:t>
            </a:r>
            <a:r>
              <a:rPr lang="en-US" sz="3700">
                <a:solidFill>
                  <a:schemeClr val="bg1"/>
                </a:solidFill>
              </a:rPr>
              <a:t>prosv</a:t>
            </a:r>
            <a:r>
              <a:rPr lang="ru-RU" sz="3700">
                <a:solidFill>
                  <a:schemeClr val="bg1"/>
                </a:solidFill>
              </a:rPr>
              <a:t>.</a:t>
            </a:r>
            <a:r>
              <a:rPr lang="en-US" sz="3700">
                <a:solidFill>
                  <a:schemeClr val="bg1"/>
                </a:solidFill>
              </a:rPr>
              <a:t>ru</a:t>
            </a:r>
            <a:endParaRPr lang="ru-RU" sz="370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t="5998" r="1441" b="8639"/>
          <a:stretch>
            <a:fillRect/>
          </a:stretch>
        </p:blipFill>
        <p:spPr bwMode="auto">
          <a:xfrm>
            <a:off x="873079" y="1001907"/>
            <a:ext cx="9210398" cy="601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535135" y="4428703"/>
            <a:ext cx="2907909" cy="15121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6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Прямоугольник 2"/>
          <p:cNvSpPr>
            <a:spLocks noChangeArrowheads="1"/>
          </p:cNvSpPr>
          <p:nvPr/>
        </p:nvSpPr>
        <p:spPr bwMode="auto">
          <a:xfrm>
            <a:off x="1715172" y="207985"/>
            <a:ext cx="7916086" cy="93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sz="2700" dirty="0"/>
              <a:t>САЙТ УМК «ПЕРСПЕКТИВА»</a:t>
            </a:r>
          </a:p>
          <a:p>
            <a:pPr algn="ctr"/>
            <a:r>
              <a:rPr lang="ru-RU" sz="2700" dirty="0"/>
              <a:t> </a:t>
            </a:r>
            <a:r>
              <a:rPr lang="en-US" sz="2700" dirty="0"/>
              <a:t>http://www.prosv.ru/umk/perspektiva</a:t>
            </a:r>
            <a:endParaRPr lang="ru-RU" sz="2700" dirty="0"/>
          </a:p>
        </p:txBody>
      </p:sp>
      <p:sp>
        <p:nvSpPr>
          <p:cNvPr id="64517" name="Прямоугольник 4"/>
          <p:cNvSpPr>
            <a:spLocks noChangeArrowheads="1"/>
          </p:cNvSpPr>
          <p:nvPr/>
        </p:nvSpPr>
        <p:spPr bwMode="auto">
          <a:xfrm>
            <a:off x="1472199" y="446326"/>
            <a:ext cx="8673536" cy="36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64518" name="Прямоугольник 4"/>
          <p:cNvSpPr>
            <a:spLocks noChangeArrowheads="1"/>
          </p:cNvSpPr>
          <p:nvPr/>
        </p:nvSpPr>
        <p:spPr bwMode="auto">
          <a:xfrm>
            <a:off x="1650423" y="614354"/>
            <a:ext cx="8673536" cy="36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5710" r="1326" b="5780"/>
          <a:stretch>
            <a:fillRect/>
          </a:stretch>
        </p:blipFill>
        <p:spPr bwMode="auto">
          <a:xfrm>
            <a:off x="1294125" y="1200386"/>
            <a:ext cx="8654547" cy="585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4974" r="1650" b="21832"/>
          <a:stretch>
            <a:fillRect/>
          </a:stretch>
        </p:blipFill>
        <p:spPr bwMode="auto">
          <a:xfrm>
            <a:off x="557294" y="1150767"/>
            <a:ext cx="9812332" cy="550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01704" y="0"/>
            <a:ext cx="8283949" cy="936321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pPr algn="ctr"/>
            <a:r>
              <a:rPr lang="ru-RU" sz="2700" dirty="0">
                <a:solidFill>
                  <a:schemeClr val="accent1"/>
                </a:solidFill>
              </a:rPr>
              <a:t>МЕТОДИЧЕСКИЕ РЕКОМЕНДАЦИИ ДЛЯ ОРГАНИЗАЦИИ </a:t>
            </a:r>
          </a:p>
          <a:p>
            <a:pPr algn="ctr"/>
            <a:r>
              <a:rPr lang="ru-RU" sz="2700" dirty="0">
                <a:solidFill>
                  <a:schemeClr val="accent1"/>
                </a:solidFill>
              </a:rPr>
              <a:t>ВНЕУРОЧНОЙ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4974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" b="18514"/>
          <a:stretch/>
        </p:blipFill>
        <p:spPr bwMode="auto">
          <a:xfrm>
            <a:off x="1367658" y="1062276"/>
            <a:ext cx="8467312" cy="482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3064" y="174883"/>
            <a:ext cx="7184161" cy="520823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МАРИЙСКАЯ ОБРАЗОВАТЕЛЬНАЯ ИНИЦИАТИВА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607" y="5914297"/>
            <a:ext cx="6794793" cy="1397986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Подробнее с Марийской образовательной инициативой можно познакомиться по ссылке:</a:t>
            </a:r>
          </a:p>
          <a:p>
            <a:r>
              <a:rPr lang="ru-RU" u="sng" dirty="0">
                <a:hlinkClick r:id="rId3"/>
              </a:rPr>
              <a:t>http://eduidea.ru/inits/207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1925695" y="604945"/>
            <a:ext cx="6484731" cy="83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885" tIns="34942" rIns="69885" bIns="34942" anchor="ctr"/>
          <a:lstStyle/>
          <a:p>
            <a:pPr>
              <a:spcBef>
                <a:spcPct val="50000"/>
              </a:spcBef>
            </a:pPr>
            <a:endParaRPr lang="ru-RU" sz="4100" b="1" dirty="0">
              <a:solidFill>
                <a:srgbClr val="FFB13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  <a:endParaRPr lang="ru-RU" sz="4100" dirty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200" dirty="0">
              <a:solidFill>
                <a:srgbClr val="FFB13F"/>
              </a:solidFill>
              <a:latin typeface="Times New Roman" pitchFamily="18" charset="0"/>
            </a:endParaRP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2005012" y="1795800"/>
            <a:ext cx="8103593" cy="47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Сайт  издательства «Просвещение»  </a:t>
            </a:r>
            <a:r>
              <a:rPr lang="ru-RU" sz="2300" dirty="0">
                <a:latin typeface="Times New Roman" pitchFamily="18" charset="0"/>
              </a:rPr>
              <a:t>-</a:t>
            </a:r>
            <a:r>
              <a:rPr lang="en-US" sz="2300" dirty="0">
                <a:latin typeface="Times New Roman" pitchFamily="18" charset="0"/>
              </a:rPr>
              <a:t>  </a:t>
            </a:r>
            <a:r>
              <a:rPr lang="en-US" sz="2300" b="1" dirty="0">
                <a:solidFill>
                  <a:srgbClr val="FFB13F"/>
                </a:solidFill>
                <a:latin typeface="Times New Roman" pitchFamily="18" charset="0"/>
                <a:hlinkClick r:id="rId3"/>
              </a:rPr>
              <a:t>www.prosv.ru</a:t>
            </a:r>
            <a:r>
              <a:rPr lang="ru-RU" sz="2300" b="1" dirty="0">
                <a:solidFill>
                  <a:srgbClr val="FFB13F"/>
                </a:solidFill>
                <a:latin typeface="Times New Roman" pitchFamily="18" charset="0"/>
              </a:rPr>
              <a:t> </a:t>
            </a:r>
            <a:endParaRPr lang="en-US" sz="2300" b="1" dirty="0">
              <a:solidFill>
                <a:srgbClr val="FFB13F"/>
              </a:solidFill>
              <a:latin typeface="Times New Roman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</a:rPr>
              <a:t>интернет- ресурс   -  УМК «Перспектива»</a:t>
            </a:r>
            <a:r>
              <a:rPr lang="en-US" sz="2300" b="1" dirty="0">
                <a:solidFill>
                  <a:srgbClr val="FFB13F"/>
                </a:solidFill>
                <a:latin typeface="Times New Roman" pitchFamily="18" charset="0"/>
              </a:rPr>
              <a:t> </a:t>
            </a:r>
          </a:p>
          <a:p>
            <a:r>
              <a:rPr lang="en-US" sz="2300" b="1" dirty="0">
                <a:solidFill>
                  <a:srgbClr val="FFB13F"/>
                </a:solidFill>
                <a:latin typeface="Times New Roman" pitchFamily="18" charset="0"/>
                <a:hlinkClick r:id="rId4"/>
              </a:rPr>
              <a:t>http://old.prosv.ru/umk/perspektiva/</a:t>
            </a:r>
            <a:r>
              <a:rPr lang="ru-RU" sz="2300" b="1" dirty="0">
                <a:solidFill>
                  <a:srgbClr val="FFB13F"/>
                </a:solidFill>
                <a:latin typeface="Times New Roman" pitchFamily="18" charset="0"/>
              </a:rPr>
              <a:t> </a:t>
            </a:r>
            <a:endParaRPr lang="ru-RU" sz="900" b="1" dirty="0">
              <a:solidFill>
                <a:srgbClr val="FFB13F"/>
              </a:solidFill>
              <a:latin typeface="Times New Roman" pitchFamily="18" charset="0"/>
            </a:endParaRPr>
          </a:p>
          <a:p>
            <a:endParaRPr lang="ru-RU" sz="2300" b="1" dirty="0">
              <a:latin typeface="Times New Roman" pitchFamily="18" charset="0"/>
            </a:endParaRPr>
          </a:p>
          <a:p>
            <a:endParaRPr lang="ru-RU" sz="2300" b="1" dirty="0">
              <a:latin typeface="Times New Roman" pitchFamily="18" charset="0"/>
            </a:endParaRPr>
          </a:p>
          <a:p>
            <a:r>
              <a:rPr lang="ru-RU" sz="2300" b="1" dirty="0">
                <a:latin typeface="Times New Roman" pitchFamily="18" charset="0"/>
              </a:rPr>
              <a:t>Сайт «Начальная школа</a:t>
            </a:r>
            <a:r>
              <a:rPr lang="ru-RU" sz="2300" b="1" dirty="0">
                <a:solidFill>
                  <a:schemeClr val="bg1"/>
                </a:solidFill>
                <a:latin typeface="Times New Roman" pitchFamily="18" charset="0"/>
              </a:rPr>
              <a:t>» 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</a:rPr>
              <a:t>-  </a:t>
            </a:r>
            <a:r>
              <a:rPr lang="en-US" sz="2300" b="1" dirty="0">
                <a:solidFill>
                  <a:srgbClr val="FFB13F"/>
                </a:solidFill>
                <a:latin typeface="Times New Roman" pitchFamily="18" charset="0"/>
                <a:hlinkClick r:id="rId5"/>
              </a:rPr>
              <a:t>http://1-4.prosv.ru/</a:t>
            </a:r>
            <a:r>
              <a:rPr lang="ru-RU" sz="2300" b="1" dirty="0">
                <a:solidFill>
                  <a:srgbClr val="FFB13F"/>
                </a:solidFill>
                <a:latin typeface="Times New Roman" pitchFamily="18" charset="0"/>
              </a:rPr>
              <a:t> </a:t>
            </a:r>
          </a:p>
          <a:p>
            <a:endParaRPr lang="ru-RU" sz="1100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ru-RU" sz="500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</a:rPr>
              <a:t>Заместитель руководителя </a:t>
            </a:r>
            <a:r>
              <a:rPr lang="ru-RU" b="1" dirty="0">
                <a:latin typeface="Times New Roman" pitchFamily="18" charset="0"/>
              </a:rPr>
              <a:t>Центра развития начального  образования издательства «Просвещение» </a:t>
            </a:r>
            <a:r>
              <a:rPr lang="ru-RU" b="1" dirty="0" smtClean="0">
                <a:latin typeface="Times New Roman" pitchFamily="18" charset="0"/>
              </a:rPr>
              <a:t> - Дигина Алла Георгиевна</a:t>
            </a:r>
            <a:endParaRPr lang="ru-RU" b="1" dirty="0">
              <a:latin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</a:rPr>
              <a:t>8 </a:t>
            </a:r>
            <a:r>
              <a:rPr lang="ru-RU" b="1" dirty="0">
                <a:latin typeface="Times New Roman" pitchFamily="18" charset="0"/>
              </a:rPr>
              <a:t>(495) 789 30 40,   </a:t>
            </a:r>
            <a:r>
              <a:rPr lang="ru-RU" b="1" dirty="0" err="1">
                <a:latin typeface="Times New Roman" pitchFamily="18" charset="0"/>
              </a:rPr>
              <a:t>доб</a:t>
            </a:r>
            <a:r>
              <a:rPr lang="ru-RU" b="1" dirty="0">
                <a:latin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</a:rPr>
              <a:t>4055</a:t>
            </a:r>
            <a:endParaRPr lang="ru-RU" b="1" dirty="0">
              <a:latin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</a:rPr>
              <a:t>E-mail:   </a:t>
            </a:r>
            <a:r>
              <a:rPr lang="en-US" i="1" u="sng" dirty="0" smtClean="0">
                <a:hlinkClick r:id="rId6"/>
              </a:rPr>
              <a:t>ADigina@prosv.ru</a:t>
            </a:r>
            <a:r>
              <a:rPr lang="ru-RU" b="1" dirty="0" smtClean="0">
                <a:latin typeface="Times New Roman" pitchFamily="18" charset="0"/>
              </a:rPr>
              <a:t> </a:t>
            </a:r>
            <a:endParaRPr lang="en-US" b="1" dirty="0">
              <a:latin typeface="Times New Roman" pitchFamily="18" charset="0"/>
            </a:endParaRPr>
          </a:p>
          <a:p>
            <a:endParaRPr lang="ru-RU" dirty="0">
              <a:latin typeface="Times New Roman" pitchFamily="18" charset="0"/>
            </a:endParaRPr>
          </a:p>
        </p:txBody>
      </p:sp>
      <p:pic>
        <p:nvPicPr>
          <p:cNvPr id="65540" name="Picture 5" descr="su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717" y="1795800"/>
            <a:ext cx="673906" cy="63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5" descr="su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4125" y="3482912"/>
            <a:ext cx="673906" cy="55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6" descr="su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115" y="6082266"/>
            <a:ext cx="673906" cy="63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030957" y="6112777"/>
            <a:ext cx="8085028" cy="751655"/>
          </a:xfrm>
          <a:prstGeom prst="rect">
            <a:avLst/>
          </a:prstGeom>
        </p:spPr>
        <p:txBody>
          <a:bodyPr lIns="104306" tIns="52153" rIns="104306" bIns="52153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</a:rPr>
              <a:t>Книготорговые организации Вашего региона, работающие с  издательством «Просвещение</a:t>
            </a:r>
            <a:r>
              <a:rPr lang="ru-RU" b="1" dirty="0" smtClean="0">
                <a:latin typeface="Times New Roman" pitchFamily="18" charset="0"/>
              </a:rPr>
              <a:t>»</a:t>
            </a:r>
            <a:endParaRPr lang="ru-RU" sz="23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6106" y="4970830"/>
            <a:ext cx="7832545" cy="1059432"/>
          </a:xfrm>
          <a:prstGeom prst="rect">
            <a:avLst/>
          </a:prstGeom>
        </p:spPr>
        <p:txBody>
          <a:bodyPr lIns="104306" tIns="52153" rIns="104306" bIns="52153">
            <a:spAutoFit/>
          </a:bodyPr>
          <a:lstStyle/>
          <a:p>
            <a:pPr>
              <a:defRPr/>
            </a:pPr>
            <a:endParaRPr lang="ru-RU" sz="1800" b="1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b="1">
              <a:solidFill>
                <a:srgbClr val="FFB13F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sz="2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5546" name="Picture 5" descr="su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4125" y="4773034"/>
            <a:ext cx="673906" cy="55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22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252" y="196781"/>
            <a:ext cx="84375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АКТУАЛЬНЫЕ ПРОБЛЕМЫ СОВРЕМЕННОГО НАЧАЛЬНОГО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6926" y="1476375"/>
            <a:ext cx="9649072" cy="4680520"/>
          </a:xfrm>
          <a:prstGeom prst="roundRect">
            <a:avLst>
              <a:gd name="adj" fmla="val 113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- применение современных методических ресурсов и технологий с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учетом: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а) интеграции урочной, внеурочной и внешкольной деятельности с опорой на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межпредметные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связи, развивающий потенциал современных образовательных ресурсов; </a:t>
            </a: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б) развивающего потенциала проектной и исследовательской деятельности с опорой на региональную специфику и культурные традиции;</a:t>
            </a: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в) тесное взаимодействие с семьей и социально-культурной инфраструктурой района/села /города /региона</a:t>
            </a:r>
          </a:p>
        </p:txBody>
      </p:sp>
    </p:spTree>
    <p:extLst>
      <p:ext uri="{BB962C8B-B14F-4D97-AF65-F5344CB8AC3E}">
        <p14:creationId xmlns:p14="http://schemas.microsoft.com/office/powerpoint/2010/main" val="29679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439297" name="Rectangle 1"/>
          <p:cNvSpPr>
            <a:spLocks noChangeArrowheads="1"/>
          </p:cNvSpPr>
          <p:nvPr/>
        </p:nvSpPr>
        <p:spPr bwMode="auto">
          <a:xfrm>
            <a:off x="4982651" y="37797"/>
            <a:ext cx="728099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104306" tIns="52153" rIns="104306" bIns="52153" anchor="ctr">
            <a:spAutoFit/>
          </a:bodyPr>
          <a:lstStyle/>
          <a:p>
            <a:pPr indent="512474" algn="just" eaLnBrk="0" hangingPunct="0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Рисунок 8" descr="Этн_Okr_Mir-2-1_с.06.jpg"/>
          <p:cNvPicPr preferRelativeResize="0">
            <a:picLocks/>
          </p:cNvPicPr>
          <p:nvPr/>
        </p:nvPicPr>
        <p:blipFill>
          <a:blip r:embed="rId3" cstate="print"/>
          <a:srcRect l="15179" t="18098" r="15178" b="19505"/>
          <a:stretch>
            <a:fillRect/>
          </a:stretch>
        </p:blipFill>
        <p:spPr bwMode="auto">
          <a:xfrm>
            <a:off x="3978548" y="2850357"/>
            <a:ext cx="2946254" cy="377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Рисунок 9" descr="Этн_tehno2_с.60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80" y="2850357"/>
            <a:ext cx="2946254" cy="377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4" name="Picture 2"/>
          <p:cNvPicPr preferRelativeResize="0">
            <a:picLocks noChangeArrowheads="1"/>
          </p:cNvPicPr>
          <p:nvPr/>
        </p:nvPicPr>
        <p:blipFill>
          <a:blip r:embed="rId5" cstate="print"/>
          <a:srcRect l="25397" t="8121" r="23810" b="7716"/>
          <a:stretch>
            <a:fillRect/>
          </a:stretch>
        </p:blipFill>
        <p:spPr bwMode="auto">
          <a:xfrm>
            <a:off x="7241410" y="2850357"/>
            <a:ext cx="2948111" cy="377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5" name="Прямоугольник 9"/>
          <p:cNvSpPr>
            <a:spLocks noChangeArrowheads="1"/>
          </p:cNvSpPr>
          <p:nvPr/>
        </p:nvSpPr>
        <p:spPr bwMode="auto">
          <a:xfrm>
            <a:off x="1457317" y="252042"/>
            <a:ext cx="8732204" cy="259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/>
            <a:r>
              <a:rPr lang="ru-RU" sz="27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Педагогический потенциал культурных ценностей народов России и мира - нравственный навигатор в многообразной жизнедеятельности людей, неотъемлемая часть историко-культурного наследия современного российского общества в его настоящем и будущем бытии</a:t>
            </a:r>
            <a:endParaRPr lang="ru-RU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37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135399" y="2094465"/>
            <a:ext cx="3157155" cy="46154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defRPr/>
            </a:pPr>
            <a:endParaRPr lang="ru-RU" sz="3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9655" y="2144085"/>
            <a:ext cx="3157155" cy="46154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defRPr/>
            </a:pPr>
            <a:endParaRPr lang="ru-RU" sz="3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3912" y="2144085"/>
            <a:ext cx="3157155" cy="46154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defRPr/>
            </a:pPr>
            <a:endParaRPr lang="ru-RU" sz="3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7249" name="Rectangle 1"/>
          <p:cNvSpPr>
            <a:spLocks noChangeArrowheads="1"/>
          </p:cNvSpPr>
          <p:nvPr/>
        </p:nvSpPr>
        <p:spPr bwMode="auto">
          <a:xfrm>
            <a:off x="1602284" y="252239"/>
            <a:ext cx="8568952" cy="187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04306" tIns="52153" rIns="104306" bIns="52153" anchor="ctr">
            <a:spAutoFit/>
          </a:bodyPr>
          <a:lstStyle/>
          <a:p>
            <a:pPr indent="512474" algn="ctr" eaLnBrk="0" hangingPunct="0">
              <a:defRPr/>
            </a:pPr>
            <a:r>
              <a:rPr lang="ru-RU" sz="23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Отечественная педагогическая антропология как путь обновления современного образования. Важнейшая особенность новой школы  – диалоговое </a:t>
            </a:r>
            <a:r>
              <a:rPr lang="ru-RU" sz="23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межсубъектное</a:t>
            </a:r>
            <a:r>
              <a:rPr lang="ru-RU" sz="23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взаимодействие  Ученика и Учителя в образовательном процессе на основе ценностей отечественной и мировой культуры</a:t>
            </a:r>
            <a:endParaRPr lang="ru-RU" sz="23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8" name="Picture 3" descr="Портреты детских писателей XIX века. Часть 1. &quot; ДЕТсад"/>
          <p:cNvPicPr>
            <a:picLocks noChangeAspect="1" noChangeArrowheads="1"/>
          </p:cNvPicPr>
          <p:nvPr/>
        </p:nvPicPr>
        <p:blipFill>
          <a:blip r:embed="rId3" cstate="print"/>
          <a:srcRect l="5405" b="7997"/>
          <a:stretch>
            <a:fillRect/>
          </a:stretch>
        </p:blipFill>
        <p:spPr bwMode="auto">
          <a:xfrm>
            <a:off x="609173" y="2590666"/>
            <a:ext cx="2948111" cy="357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9" name="Picture 7" descr="Жизнь после жизни - Волгоградский государственный медицинский университет (ВолгГМУ)"/>
          <p:cNvPicPr preferRelativeResize="0">
            <a:picLocks noChangeArrowheads="1"/>
          </p:cNvPicPr>
          <p:nvPr/>
        </p:nvPicPr>
        <p:blipFill>
          <a:blip r:embed="rId4" cstate="print"/>
          <a:srcRect b="8472"/>
          <a:stretch>
            <a:fillRect/>
          </a:stretch>
        </p:blipFill>
        <p:spPr bwMode="auto">
          <a:xfrm>
            <a:off x="3924916" y="2640286"/>
            <a:ext cx="2946254" cy="357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0" name="Picture 9" descr="12.6. Технология саморазвития личности учащегося А.А.Ухтомского - Г.К.Селевко - Энциклопедия образовательных технологий том 2 Мо"/>
          <p:cNvPicPr preferRelativeResize="0">
            <a:picLocks noChangeArrowheads="1"/>
          </p:cNvPicPr>
          <p:nvPr/>
        </p:nvPicPr>
        <p:blipFill>
          <a:blip r:embed="rId5" cstate="print"/>
          <a:srcRect b="7146"/>
          <a:stretch>
            <a:fillRect/>
          </a:stretch>
        </p:blipFill>
        <p:spPr bwMode="auto">
          <a:xfrm>
            <a:off x="7240661" y="2590666"/>
            <a:ext cx="2946255" cy="357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7745656" y="6172718"/>
            <a:ext cx="2357746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b="1"/>
              <a:t>П</a:t>
            </a:r>
            <a:r>
              <a:rPr lang="ru-RU"/>
              <a:t>.</a:t>
            </a:r>
            <a:r>
              <a:rPr lang="en-US"/>
              <a:t> </a:t>
            </a:r>
            <a:r>
              <a:rPr lang="ru-RU" b="1"/>
              <a:t>Ф</a:t>
            </a:r>
            <a:r>
              <a:rPr lang="ru-RU"/>
              <a:t>.</a:t>
            </a:r>
            <a:r>
              <a:rPr lang="en-US"/>
              <a:t> </a:t>
            </a:r>
            <a:r>
              <a:rPr lang="ru-RU" b="1"/>
              <a:t>Каптерев</a:t>
            </a:r>
            <a:endParaRPr lang="ru-RU"/>
          </a:p>
        </p:txBody>
      </p:sp>
      <p:sp>
        <p:nvSpPr>
          <p:cNvPr id="10252" name="TextBox 12"/>
          <p:cNvSpPr txBox="1">
            <a:spLocks noChangeArrowheads="1"/>
          </p:cNvSpPr>
          <p:nvPr/>
        </p:nvSpPr>
        <p:spPr bwMode="auto">
          <a:xfrm>
            <a:off x="4398595" y="6262553"/>
            <a:ext cx="2274203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b="1" dirty="0"/>
              <a:t>Н</a:t>
            </a:r>
            <a:r>
              <a:rPr lang="ru-RU" dirty="0"/>
              <a:t>. </a:t>
            </a:r>
            <a:r>
              <a:rPr lang="ru-RU" b="1" dirty="0"/>
              <a:t>И</a:t>
            </a:r>
            <a:r>
              <a:rPr lang="ru-RU" dirty="0"/>
              <a:t>. </a:t>
            </a:r>
            <a:r>
              <a:rPr lang="ru-RU" b="1" dirty="0"/>
              <a:t>Пирогов</a:t>
            </a:r>
            <a:r>
              <a:rPr lang="ru-RU" dirty="0"/>
              <a:t> </a:t>
            </a:r>
          </a:p>
        </p:txBody>
      </p:sp>
      <p:sp>
        <p:nvSpPr>
          <p:cNvPr id="10253" name="TextBox 13"/>
          <p:cNvSpPr txBox="1">
            <a:spLocks noChangeArrowheads="1"/>
          </p:cNvSpPr>
          <p:nvPr/>
        </p:nvSpPr>
        <p:spPr bwMode="auto">
          <a:xfrm>
            <a:off x="977589" y="6212933"/>
            <a:ext cx="2188805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b="1" dirty="0"/>
              <a:t>К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b="1" dirty="0"/>
              <a:t>Д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b="1" dirty="0"/>
              <a:t>Ушинский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932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3080" y="2102472"/>
            <a:ext cx="4210467" cy="462703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defRPr/>
            </a:pPr>
            <a:endParaRPr lang="ru-RU" sz="3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1345" name="Rectangle 1"/>
          <p:cNvSpPr>
            <a:spLocks noChangeArrowheads="1"/>
          </p:cNvSpPr>
          <p:nvPr/>
        </p:nvSpPr>
        <p:spPr bwMode="auto">
          <a:xfrm>
            <a:off x="1530276" y="382996"/>
            <a:ext cx="8711093" cy="17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04306" tIns="52153" rIns="104306" bIns="52153" anchor="ctr">
            <a:spAutoFit/>
          </a:bodyPr>
          <a:lstStyle/>
          <a:p>
            <a:pPr indent="512474" algn="ctr" eaLnBrk="0" hangingPunct="0">
              <a:defRPr/>
            </a:pPr>
            <a:r>
              <a:rPr lang="ru-RU" sz="27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Учитель - «укорененный в отечественных национально-культурных традициях духовности и нравственности» носитель ценностей российской и мировой культур</a:t>
            </a:r>
            <a:endParaRPr lang="ru-RU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270" name="Picture 3" descr="http://ic.pics.livejournal.com/olia_ialo/16947880/218915/218915_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4798" y="2187507"/>
            <a:ext cx="3487030" cy="4456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5706740" y="3786245"/>
            <a:ext cx="4041586" cy="12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sz="2500" dirty="0"/>
              <a:t>Н.П. Богданов-Бельский. Устный счет в народной школе С.А. Рачинского</a:t>
            </a:r>
          </a:p>
        </p:txBody>
      </p:sp>
    </p:spTree>
    <p:extLst>
      <p:ext uri="{BB962C8B-B14F-4D97-AF65-F5344CB8AC3E}">
        <p14:creationId xmlns:p14="http://schemas.microsoft.com/office/powerpoint/2010/main" val="453643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1113" y="1260350"/>
            <a:ext cx="9368292" cy="54564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- </a:t>
            </a:r>
            <a:r>
              <a:rPr lang="ru-RU" sz="2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необходимость соблюдать экологическое равновесие в диалогических отношениях человека и природы </a:t>
            </a:r>
            <a:r>
              <a:rPr lang="ru-RU" sz="26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/ освоение законов экологической этики /</a:t>
            </a:r>
            <a:endParaRPr lang="ru-RU" sz="26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indent="512474" algn="just" eaLnBrk="0" hangingPunct="0">
              <a:defRPr/>
            </a:pPr>
            <a:r>
              <a:rPr lang="ru-RU" sz="2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- необходимость строить гармонические отношения человека в семье, осознавать ценность человеческой жизни сообразно возрастным этапам развития каждого из её членов </a:t>
            </a:r>
            <a:r>
              <a:rPr lang="ru-RU" sz="26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/ освоение законов семейной этики /</a:t>
            </a:r>
            <a:endParaRPr lang="ru-RU" sz="26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indent="512474" algn="just" eaLnBrk="0" hangingPunct="0">
              <a:defRPr/>
            </a:pPr>
            <a:r>
              <a:rPr lang="ru-RU" sz="2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- необходимость следовать нравственным правилам, обеспечивающим гармонию межличностных отношений, единство </a:t>
            </a:r>
            <a:r>
              <a:rPr lang="ru-RU" sz="26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социокультурного</a:t>
            </a:r>
            <a:r>
              <a:rPr lang="ru-RU" sz="2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пространства РФ, мирное сосуществование граждан в условиях национально-конфессионального многообразия</a:t>
            </a:r>
            <a:r>
              <a:rPr lang="en-US" sz="2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        </a:t>
            </a:r>
            <a:r>
              <a:rPr lang="ru-RU" sz="26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/освоение законов гражданско-патриотической</a:t>
            </a:r>
            <a:r>
              <a:rPr lang="en-US" sz="26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этики /</a:t>
            </a:r>
            <a:endParaRPr lang="ru-RU" sz="26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4095" y="207985"/>
            <a:ext cx="4428150" cy="843988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pPr algn="ctr"/>
            <a:r>
              <a:rPr lang="ru-RU" sz="27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ВЫЗОВЫ СОВРЕМЕННОСТИ</a:t>
            </a:r>
            <a:endParaRPr lang="ru-RU" sz="2700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870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3078" y="1051526"/>
            <a:ext cx="9577771" cy="19854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r>
              <a:rPr lang="ru-RU" sz="32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В основе курса «Окружающий мир» лежит базовая система ценностей российской культурной традиции с точки зрения трех мировоззренческих проблем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5184" y="3910411"/>
            <a:ext cx="4473623" cy="990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"Человек и природа" </a:t>
            </a:r>
            <a:endParaRPr lang="ru-RU" sz="27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9359" y="5219615"/>
            <a:ext cx="4210468" cy="9924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"Человек и история"</a:t>
            </a:r>
            <a:endParaRPr lang="ru-RU" sz="27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1425" y="3879872"/>
            <a:ext cx="4157837" cy="990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0" hangingPunct="0">
              <a:defRPr/>
            </a:pPr>
            <a:r>
              <a:rPr lang="ru-RU" sz="27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"Человек и семья"</a:t>
            </a:r>
            <a:endParaRPr lang="ru-RU" sz="27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284135" y="3194540"/>
            <a:ext cx="588509" cy="47608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926019" y="3194540"/>
            <a:ext cx="588508" cy="47608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294070" y="3185191"/>
            <a:ext cx="588508" cy="1589265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76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185" y="1044327"/>
            <a:ext cx="9737520" cy="18028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indent="512474" algn="just" eaLnBrk="0" hangingPunct="0">
              <a:defRPr/>
            </a:pPr>
            <a:endParaRPr lang="ru-RU" sz="2300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pPr indent="512474" algn="just" eaLnBrk="0" hangingPunct="0">
              <a:defRPr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Решение проблемы "Человек и природа"  этически и эстетически полноценно решается любым народом (этносом) на целостном материале ритмически организованного традиционного народного календаря как универсального явления мировой культуры</a:t>
            </a:r>
            <a:endParaRPr lang="ru-RU" sz="2500" dirty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  <a:p>
            <a:pPr indent="512474" algn="just" eaLnBrk="0" hangingPunct="0">
              <a:defRPr/>
            </a:pPr>
            <a:endParaRPr lang="en-US" sz="2700" b="1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4340" name="Picture 2"/>
          <p:cNvPicPr preferRelativeResize="0">
            <a:picLocks noChangeArrowheads="1"/>
          </p:cNvPicPr>
          <p:nvPr/>
        </p:nvPicPr>
        <p:blipFill>
          <a:blip r:embed="rId3" cstate="print"/>
          <a:srcRect l="34256" t="17719" r="32079" b="26094"/>
          <a:stretch>
            <a:fillRect/>
          </a:stretch>
        </p:blipFill>
        <p:spPr bwMode="auto">
          <a:xfrm>
            <a:off x="767817" y="3036330"/>
            <a:ext cx="3157894" cy="416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4"/>
          <p:cNvPicPr preferRelativeResize="0">
            <a:picLocks noChangeArrowheads="1"/>
          </p:cNvPicPr>
          <p:nvPr/>
        </p:nvPicPr>
        <p:blipFill>
          <a:blip r:embed="rId4" cstate="print"/>
          <a:srcRect l="34256" t="39128" r="32079" b="4762"/>
          <a:stretch>
            <a:fillRect/>
          </a:stretch>
        </p:blipFill>
        <p:spPr bwMode="auto">
          <a:xfrm>
            <a:off x="4030929" y="3036330"/>
            <a:ext cx="3157895" cy="416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Picture 5"/>
          <p:cNvPicPr preferRelativeResize="0">
            <a:picLocks noChangeArrowheads="1"/>
          </p:cNvPicPr>
          <p:nvPr/>
        </p:nvPicPr>
        <p:blipFill>
          <a:blip r:embed="rId5" cstate="print"/>
          <a:srcRect l="34256" t="8578" r="32079" b="35313"/>
          <a:stretch>
            <a:fillRect/>
          </a:stretch>
        </p:blipFill>
        <p:spPr bwMode="auto">
          <a:xfrm>
            <a:off x="7283023" y="3066512"/>
            <a:ext cx="3157894" cy="416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78148" y="228668"/>
            <a:ext cx="9841968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2474" algn="ctr" eaLnBrk="0" hangingPunct="0">
              <a:defRPr/>
            </a:pPr>
            <a:r>
              <a:rPr lang="ru-RU" sz="2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ЕДИНСТВО ЧЕЛОВЕКА И ПРИРОДЫ = ЕДИНАЯ ЭКОСИСТЕМА</a:t>
            </a:r>
            <a:endParaRPr lang="ru-RU" sz="2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6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14055</TotalTime>
  <Words>1350</Words>
  <Application>Microsoft Office PowerPoint</Application>
  <PresentationFormat>Произвольный</PresentationFormat>
  <Paragraphs>197</Paragraphs>
  <Slides>29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granit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artanova</dc:creator>
  <cp:lastModifiedBy>USER1</cp:lastModifiedBy>
  <cp:revision>596</cp:revision>
  <dcterms:created xsi:type="dcterms:W3CDTF">2013-10-29T10:48:12Z</dcterms:created>
  <dcterms:modified xsi:type="dcterms:W3CDTF">2017-03-31T09:00:44Z</dcterms:modified>
</cp:coreProperties>
</file>